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 id="2147483660" r:id="rId3"/>
  </p:sldMasterIdLst>
  <p:notesMasterIdLst>
    <p:notesMasterId r:id="rId50"/>
  </p:notesMasterIdLst>
  <p:sldIdLst>
    <p:sldId id="256" r:id="rId4"/>
    <p:sldId id="257" r:id="rId5"/>
    <p:sldId id="258" r:id="rId6"/>
    <p:sldId id="259" r:id="rId7"/>
    <p:sldId id="260" r:id="rId8"/>
    <p:sldId id="261" r:id="rId9"/>
    <p:sldId id="271" r:id="rId10"/>
    <p:sldId id="262" r:id="rId11"/>
    <p:sldId id="263" r:id="rId12"/>
    <p:sldId id="264" r:id="rId13"/>
    <p:sldId id="265" r:id="rId14"/>
    <p:sldId id="266" r:id="rId15"/>
    <p:sldId id="267" r:id="rId16"/>
    <p:sldId id="268" r:id="rId17"/>
    <p:sldId id="269" r:id="rId18"/>
    <p:sldId id="277" r:id="rId19"/>
    <p:sldId id="278" r:id="rId20"/>
    <p:sldId id="272"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74" r:id="rId41"/>
    <p:sldId id="298" r:id="rId42"/>
    <p:sldId id="302" r:id="rId43"/>
    <p:sldId id="299" r:id="rId44"/>
    <p:sldId id="300" r:id="rId45"/>
    <p:sldId id="301" r:id="rId46"/>
    <p:sldId id="275" r:id="rId47"/>
    <p:sldId id="276" r:id="rId48"/>
    <p:sldId id="30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7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120" y="-48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1-20T16:15:44.156" idx="1">
    <p:pos x="10" y="10"/>
    <p:text>Double Check on Metrics of this</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E253CA-7C0B-E142-BB44-ADDDEB7F5E47}" type="doc">
      <dgm:prSet loTypeId="urn:microsoft.com/office/officeart/2005/8/layout/cycle3" loCatId="" qsTypeId="urn:microsoft.com/office/officeart/2005/8/quickstyle/simple4" qsCatId="simple" csTypeId="urn:microsoft.com/office/officeart/2005/8/colors/accent1_2" csCatId="accent1" phldr="1"/>
      <dgm:spPr/>
      <dgm:t>
        <a:bodyPr/>
        <a:lstStyle/>
        <a:p>
          <a:endParaRPr lang="en-US"/>
        </a:p>
      </dgm:t>
    </dgm:pt>
    <dgm:pt modelId="{9FBD8265-3BA5-F346-B03C-1881FC106D7D}">
      <dgm:prSet phldrT="[Text]" custT="1"/>
      <dgm:spPr/>
      <dgm:t>
        <a:bodyPr/>
        <a:lstStyle/>
        <a:p>
          <a:r>
            <a:rPr lang="en-US" sz="2400" dirty="0" smtClean="0">
              <a:latin typeface="DIN Condensed Bold"/>
              <a:cs typeface="DIN Condensed Bold"/>
            </a:rPr>
            <a:t>product engineer</a:t>
          </a:r>
          <a:endParaRPr lang="en-US" sz="2400" dirty="0">
            <a:latin typeface="DIN Condensed Bold"/>
            <a:cs typeface="DIN Condensed Bold"/>
          </a:endParaRPr>
        </a:p>
      </dgm:t>
    </dgm:pt>
    <dgm:pt modelId="{A3C761F5-3C1C-A84F-A18B-BAC728F7D5C6}" type="parTrans" cxnId="{BC63FA07-E2B0-2D49-BF74-58473F58B01F}">
      <dgm:prSet/>
      <dgm:spPr/>
      <dgm:t>
        <a:bodyPr/>
        <a:lstStyle/>
        <a:p>
          <a:endParaRPr lang="en-US"/>
        </a:p>
      </dgm:t>
    </dgm:pt>
    <dgm:pt modelId="{C9222035-BCD7-AF44-A242-6CEC6E686D50}" type="sibTrans" cxnId="{BC63FA07-E2B0-2D49-BF74-58473F58B01F}">
      <dgm:prSet/>
      <dgm:spPr/>
      <dgm:t>
        <a:bodyPr/>
        <a:lstStyle/>
        <a:p>
          <a:endParaRPr lang="en-US"/>
        </a:p>
      </dgm:t>
    </dgm:pt>
    <dgm:pt modelId="{96CBA806-342B-1D4A-A3C9-3960AA13A1A6}">
      <dgm:prSet phldrT="[Text]" custT="1"/>
      <dgm:spPr/>
      <dgm:t>
        <a:bodyPr/>
        <a:lstStyle/>
        <a:p>
          <a:r>
            <a:rPr lang="en-US" sz="2400" dirty="0" smtClean="0">
              <a:latin typeface="DIN Condensed Bold"/>
              <a:cs typeface="DIN Condensed Bold"/>
            </a:rPr>
            <a:t>designer</a:t>
          </a:r>
          <a:endParaRPr lang="en-US" sz="2400" dirty="0">
            <a:latin typeface="DIN Condensed Bold"/>
            <a:cs typeface="DIN Condensed Bold"/>
          </a:endParaRPr>
        </a:p>
      </dgm:t>
    </dgm:pt>
    <dgm:pt modelId="{0CC5A66A-6FE7-2343-B9D2-91831C553EB5}" type="parTrans" cxnId="{3188FC82-9057-6142-90FB-71E603984879}">
      <dgm:prSet/>
      <dgm:spPr/>
      <dgm:t>
        <a:bodyPr/>
        <a:lstStyle/>
        <a:p>
          <a:endParaRPr lang="en-US"/>
        </a:p>
      </dgm:t>
    </dgm:pt>
    <dgm:pt modelId="{8C6D071D-6669-8C47-96F5-BE5845D3E57E}" type="sibTrans" cxnId="{3188FC82-9057-6142-90FB-71E603984879}">
      <dgm:prSet/>
      <dgm:spPr/>
      <dgm:t>
        <a:bodyPr/>
        <a:lstStyle/>
        <a:p>
          <a:endParaRPr lang="en-US"/>
        </a:p>
      </dgm:t>
    </dgm:pt>
    <dgm:pt modelId="{0F2DAE6C-0E71-E24D-8512-E44CC21D320C}">
      <dgm:prSet phldrT="[Text]" custT="1"/>
      <dgm:spPr/>
      <dgm:t>
        <a:bodyPr/>
        <a:lstStyle/>
        <a:p>
          <a:r>
            <a:rPr lang="en-US" sz="2400" dirty="0" smtClean="0">
              <a:latin typeface="DIN Condensed Bold"/>
              <a:cs typeface="DIN Condensed Bold"/>
            </a:rPr>
            <a:t>software engineer</a:t>
          </a:r>
          <a:endParaRPr lang="en-US" sz="2400" dirty="0">
            <a:latin typeface="DIN Condensed Bold"/>
            <a:cs typeface="DIN Condensed Bold"/>
          </a:endParaRPr>
        </a:p>
      </dgm:t>
    </dgm:pt>
    <dgm:pt modelId="{AE27A5CA-21AB-4146-88C3-EAE47E42D6C6}" type="parTrans" cxnId="{F277E96F-B928-2743-BB7F-65CF8F9BEA8E}">
      <dgm:prSet/>
      <dgm:spPr/>
      <dgm:t>
        <a:bodyPr/>
        <a:lstStyle/>
        <a:p>
          <a:endParaRPr lang="en-US"/>
        </a:p>
      </dgm:t>
    </dgm:pt>
    <dgm:pt modelId="{978850E4-2E33-984C-83CF-CCB0A2CD54FC}" type="sibTrans" cxnId="{F277E96F-B928-2743-BB7F-65CF8F9BEA8E}">
      <dgm:prSet/>
      <dgm:spPr/>
      <dgm:t>
        <a:bodyPr/>
        <a:lstStyle/>
        <a:p>
          <a:endParaRPr lang="en-US"/>
        </a:p>
      </dgm:t>
    </dgm:pt>
    <dgm:pt modelId="{7850AA38-E8CD-D34A-87BB-47F1F1984DA0}">
      <dgm:prSet phldrT="[Text]" custT="1"/>
      <dgm:spPr/>
      <dgm:t>
        <a:bodyPr/>
        <a:lstStyle/>
        <a:p>
          <a:r>
            <a:rPr lang="en-US" sz="2400" dirty="0" smtClean="0">
              <a:latin typeface="DIN Condensed Bold"/>
              <a:cs typeface="DIN Condensed Bold"/>
            </a:rPr>
            <a:t>QA engineer </a:t>
          </a:r>
          <a:endParaRPr lang="en-US" sz="2400" dirty="0">
            <a:latin typeface="DIN Condensed Bold"/>
            <a:cs typeface="DIN Condensed Bold"/>
          </a:endParaRPr>
        </a:p>
      </dgm:t>
    </dgm:pt>
    <dgm:pt modelId="{6B3B5E4C-2995-004F-B6B8-46C5B6001E7E}" type="parTrans" cxnId="{D3F4179F-D63D-1A4D-8186-65934C0AF14B}">
      <dgm:prSet/>
      <dgm:spPr/>
      <dgm:t>
        <a:bodyPr/>
        <a:lstStyle/>
        <a:p>
          <a:endParaRPr lang="en-US"/>
        </a:p>
      </dgm:t>
    </dgm:pt>
    <dgm:pt modelId="{D8FAE34A-42AB-7648-AAFD-65E578C8C0FE}" type="sibTrans" cxnId="{D3F4179F-D63D-1A4D-8186-65934C0AF14B}">
      <dgm:prSet/>
      <dgm:spPr/>
      <dgm:t>
        <a:bodyPr/>
        <a:lstStyle/>
        <a:p>
          <a:endParaRPr lang="en-US"/>
        </a:p>
      </dgm:t>
    </dgm:pt>
    <dgm:pt modelId="{BE1F039B-F7AA-0140-97D3-692E4CC9D4E6}" type="pres">
      <dgm:prSet presAssocID="{82E253CA-7C0B-E142-BB44-ADDDEB7F5E47}" presName="Name0" presStyleCnt="0">
        <dgm:presLayoutVars>
          <dgm:dir/>
          <dgm:resizeHandles val="exact"/>
        </dgm:presLayoutVars>
      </dgm:prSet>
      <dgm:spPr/>
      <dgm:t>
        <a:bodyPr/>
        <a:lstStyle/>
        <a:p>
          <a:endParaRPr lang="en-US"/>
        </a:p>
      </dgm:t>
    </dgm:pt>
    <dgm:pt modelId="{CBEFCF26-26E8-0A45-A9C7-DC9D3F4B3601}" type="pres">
      <dgm:prSet presAssocID="{82E253CA-7C0B-E142-BB44-ADDDEB7F5E47}" presName="cycle" presStyleCnt="0"/>
      <dgm:spPr/>
    </dgm:pt>
    <dgm:pt modelId="{26AB23D1-BECB-E94B-AF44-3AEA37921BBA}" type="pres">
      <dgm:prSet presAssocID="{9FBD8265-3BA5-F346-B03C-1881FC106D7D}" presName="nodeFirstNode" presStyleLbl="node1" presStyleIdx="0" presStyleCnt="4">
        <dgm:presLayoutVars>
          <dgm:bulletEnabled val="1"/>
        </dgm:presLayoutVars>
      </dgm:prSet>
      <dgm:spPr/>
      <dgm:t>
        <a:bodyPr/>
        <a:lstStyle/>
        <a:p>
          <a:endParaRPr lang="en-US"/>
        </a:p>
      </dgm:t>
    </dgm:pt>
    <dgm:pt modelId="{FE3FEC41-9661-2049-BADE-69E305DA6613}" type="pres">
      <dgm:prSet presAssocID="{C9222035-BCD7-AF44-A242-6CEC6E686D50}" presName="sibTransFirstNode" presStyleLbl="bgShp" presStyleIdx="0" presStyleCnt="1"/>
      <dgm:spPr/>
      <dgm:t>
        <a:bodyPr/>
        <a:lstStyle/>
        <a:p>
          <a:endParaRPr lang="en-US"/>
        </a:p>
      </dgm:t>
    </dgm:pt>
    <dgm:pt modelId="{D947E95D-5A1A-D943-9E10-2592D5F23511}" type="pres">
      <dgm:prSet presAssocID="{96CBA806-342B-1D4A-A3C9-3960AA13A1A6}" presName="nodeFollowingNodes" presStyleLbl="node1" presStyleIdx="1" presStyleCnt="4">
        <dgm:presLayoutVars>
          <dgm:bulletEnabled val="1"/>
        </dgm:presLayoutVars>
      </dgm:prSet>
      <dgm:spPr/>
      <dgm:t>
        <a:bodyPr/>
        <a:lstStyle/>
        <a:p>
          <a:endParaRPr lang="en-US"/>
        </a:p>
      </dgm:t>
    </dgm:pt>
    <dgm:pt modelId="{7784B92A-6820-0243-96B8-F35677556693}" type="pres">
      <dgm:prSet presAssocID="{0F2DAE6C-0E71-E24D-8512-E44CC21D320C}" presName="nodeFollowingNodes" presStyleLbl="node1" presStyleIdx="2" presStyleCnt="4">
        <dgm:presLayoutVars>
          <dgm:bulletEnabled val="1"/>
        </dgm:presLayoutVars>
      </dgm:prSet>
      <dgm:spPr/>
      <dgm:t>
        <a:bodyPr/>
        <a:lstStyle/>
        <a:p>
          <a:endParaRPr lang="en-US"/>
        </a:p>
      </dgm:t>
    </dgm:pt>
    <dgm:pt modelId="{88576BEB-8976-F14D-8713-4281C65892C9}" type="pres">
      <dgm:prSet presAssocID="{7850AA38-E8CD-D34A-87BB-47F1F1984DA0}" presName="nodeFollowingNodes" presStyleLbl="node1" presStyleIdx="3" presStyleCnt="4">
        <dgm:presLayoutVars>
          <dgm:bulletEnabled val="1"/>
        </dgm:presLayoutVars>
      </dgm:prSet>
      <dgm:spPr/>
      <dgm:t>
        <a:bodyPr/>
        <a:lstStyle/>
        <a:p>
          <a:endParaRPr lang="en-US"/>
        </a:p>
      </dgm:t>
    </dgm:pt>
  </dgm:ptLst>
  <dgm:cxnLst>
    <dgm:cxn modelId="{3188FC82-9057-6142-90FB-71E603984879}" srcId="{82E253CA-7C0B-E142-BB44-ADDDEB7F5E47}" destId="{96CBA806-342B-1D4A-A3C9-3960AA13A1A6}" srcOrd="1" destOrd="0" parTransId="{0CC5A66A-6FE7-2343-B9D2-91831C553EB5}" sibTransId="{8C6D071D-6669-8C47-96F5-BE5845D3E57E}"/>
    <dgm:cxn modelId="{BC63FA07-E2B0-2D49-BF74-58473F58B01F}" srcId="{82E253CA-7C0B-E142-BB44-ADDDEB7F5E47}" destId="{9FBD8265-3BA5-F346-B03C-1881FC106D7D}" srcOrd="0" destOrd="0" parTransId="{A3C761F5-3C1C-A84F-A18B-BAC728F7D5C6}" sibTransId="{C9222035-BCD7-AF44-A242-6CEC6E686D50}"/>
    <dgm:cxn modelId="{F277E96F-B928-2743-BB7F-65CF8F9BEA8E}" srcId="{82E253CA-7C0B-E142-BB44-ADDDEB7F5E47}" destId="{0F2DAE6C-0E71-E24D-8512-E44CC21D320C}" srcOrd="2" destOrd="0" parTransId="{AE27A5CA-21AB-4146-88C3-EAE47E42D6C6}" sibTransId="{978850E4-2E33-984C-83CF-CCB0A2CD54FC}"/>
    <dgm:cxn modelId="{4EEE5AFF-637F-4248-87BE-35AE9CAD7BB9}" type="presOf" srcId="{C9222035-BCD7-AF44-A242-6CEC6E686D50}" destId="{FE3FEC41-9661-2049-BADE-69E305DA6613}" srcOrd="0" destOrd="0" presId="urn:microsoft.com/office/officeart/2005/8/layout/cycle3"/>
    <dgm:cxn modelId="{25486E13-F0A6-AF4A-BC5A-AA435C879F5C}" type="presOf" srcId="{82E253CA-7C0B-E142-BB44-ADDDEB7F5E47}" destId="{BE1F039B-F7AA-0140-97D3-692E4CC9D4E6}" srcOrd="0" destOrd="0" presId="urn:microsoft.com/office/officeart/2005/8/layout/cycle3"/>
    <dgm:cxn modelId="{03B8993C-ADFA-9A4E-9F09-8931BB0E6F35}" type="presOf" srcId="{96CBA806-342B-1D4A-A3C9-3960AA13A1A6}" destId="{D947E95D-5A1A-D943-9E10-2592D5F23511}" srcOrd="0" destOrd="0" presId="urn:microsoft.com/office/officeart/2005/8/layout/cycle3"/>
    <dgm:cxn modelId="{D3F4179F-D63D-1A4D-8186-65934C0AF14B}" srcId="{82E253CA-7C0B-E142-BB44-ADDDEB7F5E47}" destId="{7850AA38-E8CD-D34A-87BB-47F1F1984DA0}" srcOrd="3" destOrd="0" parTransId="{6B3B5E4C-2995-004F-B6B8-46C5B6001E7E}" sibTransId="{D8FAE34A-42AB-7648-AAFD-65E578C8C0FE}"/>
    <dgm:cxn modelId="{5BA2231D-7029-D349-9667-1F30D2072EAC}" type="presOf" srcId="{7850AA38-E8CD-D34A-87BB-47F1F1984DA0}" destId="{88576BEB-8976-F14D-8713-4281C65892C9}" srcOrd="0" destOrd="0" presId="urn:microsoft.com/office/officeart/2005/8/layout/cycle3"/>
    <dgm:cxn modelId="{7DDB42AA-4ABD-6F4D-A544-B1CC53471D7D}" type="presOf" srcId="{9FBD8265-3BA5-F346-B03C-1881FC106D7D}" destId="{26AB23D1-BECB-E94B-AF44-3AEA37921BBA}" srcOrd="0" destOrd="0" presId="urn:microsoft.com/office/officeart/2005/8/layout/cycle3"/>
    <dgm:cxn modelId="{27AC3E3B-D0AB-E541-90BB-2176FF8D791F}" type="presOf" srcId="{0F2DAE6C-0E71-E24D-8512-E44CC21D320C}" destId="{7784B92A-6820-0243-96B8-F35677556693}" srcOrd="0" destOrd="0" presId="urn:microsoft.com/office/officeart/2005/8/layout/cycle3"/>
    <dgm:cxn modelId="{7EFF2723-F889-4245-8321-E116C1EB78D0}" type="presParOf" srcId="{BE1F039B-F7AA-0140-97D3-692E4CC9D4E6}" destId="{CBEFCF26-26E8-0A45-A9C7-DC9D3F4B3601}" srcOrd="0" destOrd="0" presId="urn:microsoft.com/office/officeart/2005/8/layout/cycle3"/>
    <dgm:cxn modelId="{C92FFC29-4A71-D042-9230-494BAFCD238A}" type="presParOf" srcId="{CBEFCF26-26E8-0A45-A9C7-DC9D3F4B3601}" destId="{26AB23D1-BECB-E94B-AF44-3AEA37921BBA}" srcOrd="0" destOrd="0" presId="urn:microsoft.com/office/officeart/2005/8/layout/cycle3"/>
    <dgm:cxn modelId="{A22AF32C-0441-B949-A137-45E92DB08B89}" type="presParOf" srcId="{CBEFCF26-26E8-0A45-A9C7-DC9D3F4B3601}" destId="{FE3FEC41-9661-2049-BADE-69E305DA6613}" srcOrd="1" destOrd="0" presId="urn:microsoft.com/office/officeart/2005/8/layout/cycle3"/>
    <dgm:cxn modelId="{D460770F-6889-EB47-8435-DBC2E5526683}" type="presParOf" srcId="{CBEFCF26-26E8-0A45-A9C7-DC9D3F4B3601}" destId="{D947E95D-5A1A-D943-9E10-2592D5F23511}" srcOrd="2" destOrd="0" presId="urn:microsoft.com/office/officeart/2005/8/layout/cycle3"/>
    <dgm:cxn modelId="{F1C097D2-35D0-774F-82CF-50D1A2BDDE5C}" type="presParOf" srcId="{CBEFCF26-26E8-0A45-A9C7-DC9D3F4B3601}" destId="{7784B92A-6820-0243-96B8-F35677556693}" srcOrd="3" destOrd="0" presId="urn:microsoft.com/office/officeart/2005/8/layout/cycle3"/>
    <dgm:cxn modelId="{18003EFD-8838-0843-8E4A-0B4A5995860A}" type="presParOf" srcId="{CBEFCF26-26E8-0A45-A9C7-DC9D3F4B3601}" destId="{88576BEB-8976-F14D-8713-4281C65892C9}"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FEC41-9661-2049-BADE-69E305DA6613}">
      <dsp:nvSpPr>
        <dsp:cNvPr id="0" name=""/>
        <dsp:cNvSpPr/>
      </dsp:nvSpPr>
      <dsp:spPr>
        <a:xfrm>
          <a:off x="1423026" y="-118210"/>
          <a:ext cx="5007106" cy="5007106"/>
        </a:xfrm>
        <a:prstGeom prst="circularArrow">
          <a:avLst>
            <a:gd name="adj1" fmla="val 4668"/>
            <a:gd name="adj2" fmla="val 272909"/>
            <a:gd name="adj3" fmla="val 12901513"/>
            <a:gd name="adj4" fmla="val 17983199"/>
            <a:gd name="adj5" fmla="val 4847"/>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6AB23D1-BECB-E94B-AF44-3AEA37921BBA}">
      <dsp:nvSpPr>
        <dsp:cNvPr id="0" name=""/>
        <dsp:cNvSpPr/>
      </dsp:nvSpPr>
      <dsp:spPr>
        <a:xfrm>
          <a:off x="2289226" y="1159"/>
          <a:ext cx="3274706" cy="163735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DIN Condensed Bold"/>
              <a:cs typeface="DIN Condensed Bold"/>
            </a:rPr>
            <a:t>product engineer</a:t>
          </a:r>
          <a:endParaRPr lang="en-US" sz="2400" kern="1200" dirty="0">
            <a:latin typeface="DIN Condensed Bold"/>
            <a:cs typeface="DIN Condensed Bold"/>
          </a:endParaRPr>
        </a:p>
      </dsp:txBody>
      <dsp:txXfrm>
        <a:off x="2369155" y="81088"/>
        <a:ext cx="3114848" cy="1477495"/>
      </dsp:txXfrm>
    </dsp:sp>
    <dsp:sp modelId="{D947E95D-5A1A-D943-9E10-2592D5F23511}">
      <dsp:nvSpPr>
        <dsp:cNvPr id="0" name=""/>
        <dsp:cNvSpPr/>
      </dsp:nvSpPr>
      <dsp:spPr>
        <a:xfrm>
          <a:off x="4087110" y="1799043"/>
          <a:ext cx="3274706" cy="163735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DIN Condensed Bold"/>
              <a:cs typeface="DIN Condensed Bold"/>
            </a:rPr>
            <a:t>designer</a:t>
          </a:r>
          <a:endParaRPr lang="en-US" sz="2400" kern="1200" dirty="0">
            <a:latin typeface="DIN Condensed Bold"/>
            <a:cs typeface="DIN Condensed Bold"/>
          </a:endParaRPr>
        </a:p>
      </dsp:txBody>
      <dsp:txXfrm>
        <a:off x="4167039" y="1878972"/>
        <a:ext cx="3114848" cy="1477495"/>
      </dsp:txXfrm>
    </dsp:sp>
    <dsp:sp modelId="{7784B92A-6820-0243-96B8-F35677556693}">
      <dsp:nvSpPr>
        <dsp:cNvPr id="0" name=""/>
        <dsp:cNvSpPr/>
      </dsp:nvSpPr>
      <dsp:spPr>
        <a:xfrm>
          <a:off x="2289226" y="3596927"/>
          <a:ext cx="3274706" cy="163735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DIN Condensed Bold"/>
              <a:cs typeface="DIN Condensed Bold"/>
            </a:rPr>
            <a:t>software engineer</a:t>
          </a:r>
          <a:endParaRPr lang="en-US" sz="2400" kern="1200" dirty="0">
            <a:latin typeface="DIN Condensed Bold"/>
            <a:cs typeface="DIN Condensed Bold"/>
          </a:endParaRPr>
        </a:p>
      </dsp:txBody>
      <dsp:txXfrm>
        <a:off x="2369155" y="3676856"/>
        <a:ext cx="3114848" cy="1477495"/>
      </dsp:txXfrm>
    </dsp:sp>
    <dsp:sp modelId="{88576BEB-8976-F14D-8713-4281C65892C9}">
      <dsp:nvSpPr>
        <dsp:cNvPr id="0" name=""/>
        <dsp:cNvSpPr/>
      </dsp:nvSpPr>
      <dsp:spPr>
        <a:xfrm>
          <a:off x="491342" y="1799043"/>
          <a:ext cx="3274706" cy="163735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DIN Condensed Bold"/>
              <a:cs typeface="DIN Condensed Bold"/>
            </a:rPr>
            <a:t>QA engineer </a:t>
          </a:r>
          <a:endParaRPr lang="en-US" sz="2400" kern="1200" dirty="0">
            <a:latin typeface="DIN Condensed Bold"/>
            <a:cs typeface="DIN Condensed Bold"/>
          </a:endParaRPr>
        </a:p>
      </dsp:txBody>
      <dsp:txXfrm>
        <a:off x="571271" y="1878972"/>
        <a:ext cx="3114848" cy="147749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C55771-4689-9944-921E-152C8CDC67C3}" type="datetimeFigureOut">
              <a:rPr lang="en-US" smtClean="0"/>
              <a:t>2/6/15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EC58BC-EFBA-E249-B3FB-04D45AA3CCBA}" type="slidenum">
              <a:rPr lang="en-US" smtClean="0"/>
              <a:t>‹#›</a:t>
            </a:fld>
            <a:endParaRPr lang="en-US"/>
          </a:p>
        </p:txBody>
      </p:sp>
    </p:spTree>
    <p:extLst>
      <p:ext uri="{BB962C8B-B14F-4D97-AF65-F5344CB8AC3E}">
        <p14:creationId xmlns:p14="http://schemas.microsoft.com/office/powerpoint/2010/main" val="6299965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C58BC-EFBA-E249-B3FB-04D45AA3CCBA}" type="slidenum">
              <a:rPr lang="en-US" smtClean="0"/>
              <a:t>19</a:t>
            </a:fld>
            <a:endParaRPr lang="en-US"/>
          </a:p>
        </p:txBody>
      </p:sp>
    </p:spTree>
    <p:extLst>
      <p:ext uri="{BB962C8B-B14F-4D97-AF65-F5344CB8AC3E}">
        <p14:creationId xmlns:p14="http://schemas.microsoft.com/office/powerpoint/2010/main" val="57797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a:t>
            </a:r>
            <a:r>
              <a:rPr lang="en-US" baseline="0" dirty="0" smtClean="0"/>
              <a:t> an example for a customer that I had the experience in working with… She had a project where she needed to match over 30,000 service member’s home addresses to the base that they were stationed. She was having issues with geocoding all those results and then trying to match each person to their base --- over and over again…. It was taking her months to complete the project…..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196637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worked with her</a:t>
            </a:r>
            <a:r>
              <a:rPr lang="en-US" baseline="0" dirty="0" smtClean="0"/>
              <a:t>, gathered some data, created a few maps and developed a few models that helped to automate her work – and most importantly we provided documentation on how to input the data so she could learn bits of the platform that she was unfamiliar with… Since her problem seemed pretty common among the community we released the workflows as a template on ArcGIS online and on our solution pages.</a:t>
            </a:r>
          </a:p>
          <a:p>
            <a:endParaRPr lang="en-US" baseline="0" dirty="0" smtClean="0"/>
          </a:p>
          <a:p>
            <a:r>
              <a:rPr lang="en-US" baseline="0" dirty="0" smtClean="0"/>
              <a:t>She started using the template, got it configured to point to her data, and what was taking her months to complete, </a:t>
            </a:r>
            <a:r>
              <a:rPr lang="en-US" i="1" baseline="0" dirty="0" smtClean="0"/>
              <a:t>now was just taking her less than a day. </a:t>
            </a:r>
            <a:r>
              <a:rPr lang="en-US" i="0" baseline="0" dirty="0" smtClean="0"/>
              <a:t>Pretty AMAZING.</a:t>
            </a:r>
            <a:endParaRPr lang="en-US" i="1"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087953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who are creating these templates so customers like you can use these to advance your work??? Esri has a Solution division that is made up of Solution Engineers. When I tell people what my position is --- as a sort of go between sales (which gets me facing the customers) and sales, they say--- “</a:t>
            </a:r>
            <a:r>
              <a:rPr lang="en-US" baseline="0" dirty="0" err="1" smtClean="0"/>
              <a:t>Is’nt</a:t>
            </a:r>
            <a:r>
              <a:rPr lang="en-US" baseline="0" dirty="0" smtClean="0"/>
              <a:t> that like that guy from Office Space.” Well not exactly, true… We may be customer facing engineers, but are main focus is…..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89242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a:t>
            </a:r>
            <a:r>
              <a:rPr lang="en-US" baseline="0" dirty="0" smtClean="0"/>
              <a:t>ping people make a difference with maps… and we do this by providing free templates for our users to use…. That’s what we do – we find out how to help users be more efficient in using our technology, and provide them with tools to advance their workflows….</a:t>
            </a:r>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49441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arrive at the page</a:t>
            </a:r>
            <a:r>
              <a:rPr lang="en-US" baseline="0" dirty="0" smtClean="0"/>
              <a:t> – it’s broken down by different industries and you can browse to see what types of templates suit your workflows.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60471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for</a:t>
            </a:r>
            <a:r>
              <a:rPr lang="en-US" baseline="0" dirty="0" smtClean="0"/>
              <a:t> example – you get to learn more about the template, try a live example so you can see what a configured result looks like, view the source code from </a:t>
            </a:r>
            <a:r>
              <a:rPr lang="en-US" baseline="0" dirty="0" err="1" smtClean="0"/>
              <a:t>github</a:t>
            </a:r>
            <a:r>
              <a:rPr lang="en-US" baseline="0" dirty="0" smtClean="0"/>
              <a:t> if it makes sense, and download a zip file with template contents. Everything you need to get you on your way is on the solution page.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818500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just to recap here:</a:t>
            </a:r>
            <a:r>
              <a:rPr lang="en-US" baseline="0" dirty="0" smtClean="0"/>
              <a:t> Templates are a great way to help you get your work done quicker, help you learn best practices in a field, and get exposure to new pieces of the ArcGIS Platform….</a:t>
            </a:r>
          </a:p>
          <a:p>
            <a:endParaRPr lang="en-US" baseline="0" dirty="0" smtClean="0"/>
          </a:p>
          <a:p>
            <a:r>
              <a:rPr lang="en-US" baseline="0" dirty="0" smtClean="0"/>
              <a:t>And they may even help you become a GIS hero in your organization…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00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Take time later in the afternoon to get an in-depth look at how Esri technology can strengthen and advance your work. From Open Source to Open Data, we’ll cover the issues that matter most to you and share some of the amazing work of </a:t>
            </a:r>
            <a:r>
              <a:rPr lang="en-US" dirty="0" err="1" smtClean="0">
                <a:effectLst/>
              </a:rPr>
              <a:t>Esri’s</a:t>
            </a:r>
            <a:r>
              <a:rPr lang="en-US" dirty="0" smtClean="0">
                <a:effectLst/>
              </a:rPr>
              <a:t> own young professionals. - See more at: http://www.esri.com/events/federal/agenda/young-professionals#sthash.czsbGeop.dpuf</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Outline:</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New Project – Where to Start?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Study Manuals/See What’s out there</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Begin project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effectLst/>
              </a:rPr>
              <a:t>Then find solution pages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782380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photos here of boss and myself at a desk</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59854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photos here of boss and myself at a desk</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61907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a:t>
            </a:r>
            <a:r>
              <a:rPr lang="en-US" baseline="0" dirty="0" smtClean="0"/>
              <a:t> me at desk</a:t>
            </a:r>
          </a:p>
          <a:p>
            <a:r>
              <a:rPr lang="en-US" baseline="0" dirty="0" smtClean="0"/>
              <a:t>-Picture reading a manual</a:t>
            </a:r>
          </a:p>
          <a:p>
            <a:r>
              <a:rPr lang="en-US" baseline="0" dirty="0" smtClean="0"/>
              <a:t>-Searching the internet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66219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a blog about the problem I am trying to solve, there is no template or foundational data.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3957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ArcMap</a:t>
            </a:r>
            <a:r>
              <a:rPr lang="en-US" baseline="0" dirty="0" smtClean="0"/>
              <a:t> open to a blank page – hard to start a project with no guidelines…. Need templates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803548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Wouldn’t it be better to have an</a:t>
            </a:r>
            <a:r>
              <a:rPr lang="en-US" baseline="0" dirty="0" smtClean="0"/>
              <a:t> example </a:t>
            </a:r>
            <a:r>
              <a:rPr lang="en-US" dirty="0" smtClean="0"/>
              <a:t>to follow?</a:t>
            </a:r>
            <a:r>
              <a:rPr lang="en-US" baseline="0" dirty="0" smtClean="0"/>
              <a:t> That’s what templates are.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861200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what are templates ladies and gents?</a:t>
            </a:r>
          </a:p>
          <a:p>
            <a:r>
              <a:rPr lang="en-US" dirty="0"/>
              <a:t> Templates are………</a:t>
            </a:r>
          </a:p>
          <a:p>
            <a:r>
              <a:rPr lang="en-US" dirty="0"/>
              <a:t>What do we use them for?</a:t>
            </a:r>
          </a:p>
          <a:p>
            <a:r>
              <a:rPr lang="en-US" dirty="0"/>
              <a:t>To jump start our thinking</a:t>
            </a:r>
          </a:p>
          <a:p>
            <a:endParaRPr lang="en-US" dirty="0"/>
          </a:p>
          <a:p>
            <a:r>
              <a:rPr lang="en-US" dirty="0"/>
              <a:t>We do that through this amazing concept called templates. So what are they? They are .</a:t>
            </a:r>
            <a:r>
              <a:rPr lang="en-US" dirty="0" err="1"/>
              <a:t>mxd’s</a:t>
            </a:r>
            <a:r>
              <a:rPr lang="en-US" dirty="0"/>
              <a:t> that contain maps, tools, services and application configurations that allow us to capture tradecraft and share best practices and lessons learned. They are simple, application configurations that model individual workflows. They allow us to be more efficient in how we use our time, to be more effective because we can learn from each other, and they continue to evolve, just like us.</a:t>
            </a:r>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991768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8AB3E1-38D3-8042-B505-743A4AC739DE}" type="datetimeFigureOut">
              <a:rPr lang="en-US" smtClean="0"/>
              <a:t>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16507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8AB3E1-38D3-8042-B505-743A4AC739DE}" type="datetimeFigureOut">
              <a:rPr lang="en-US" smtClean="0"/>
              <a:t>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334163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8AB3E1-38D3-8042-B505-743A4AC739DE}" type="datetimeFigureOut">
              <a:rPr lang="en-US" smtClean="0"/>
              <a:t>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4041431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Tree>
    <p:extLst>
      <p:ext uri="{BB962C8B-B14F-4D97-AF65-F5344CB8AC3E}">
        <p14:creationId xmlns:p14="http://schemas.microsoft.com/office/powerpoint/2010/main" val="2141804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smtClean="0"/>
              <a:t>Click to Edit Master Title Style</a:t>
            </a:r>
            <a:endParaRPr lang="en-US" dirty="0"/>
          </a:p>
        </p:txBody>
      </p:sp>
      <p:sp>
        <p:nvSpPr>
          <p:cNvPr id="5" name="Content Placeholder 4"/>
          <p:cNvSpPr>
            <a:spLocks noGrp="1"/>
          </p:cNvSpPr>
          <p:nvPr>
            <p:ph sz="quarter" idx="10"/>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6285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smtClean="0"/>
              <a:t>Click to Edit Master Title Style</a:t>
            </a:r>
            <a:endParaRPr lang="en-US" dirty="0"/>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smtClean="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683616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smtClean="0"/>
              <a:t>Click to Edit Tagline (optional)</a:t>
            </a:r>
          </a:p>
        </p:txBody>
      </p:sp>
    </p:spTree>
    <p:extLst>
      <p:ext uri="{BB962C8B-B14F-4D97-AF65-F5344CB8AC3E}">
        <p14:creationId xmlns:p14="http://schemas.microsoft.com/office/powerpoint/2010/main" val="23768178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smtClean="0"/>
              <a:t>Click to Edit Master Title Style</a:t>
            </a:r>
            <a:endParaRPr lang="en-US" dirty="0"/>
          </a:p>
        </p:txBody>
      </p:sp>
      <p:sp>
        <p:nvSpPr>
          <p:cNvPr id="9" name="Content Placeholder 21"/>
          <p:cNvSpPr>
            <a:spLocks noGrp="1"/>
          </p:cNvSpPr>
          <p:nvPr>
            <p:ph sz="quarter" idx="18"/>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eaLnBrk="0" hangingPunct="0">
              <a:lnSpc>
                <a:spcPts val="1800"/>
              </a:lnSpc>
            </a:pPr>
            <a:endParaRPr lang="en-US" sz="1400" b="1" dirty="0" smtClean="0">
              <a:solidFill>
                <a:prstClr val="white"/>
              </a:solidFill>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smtClean="0"/>
              <a:t>Click to Edit Subtitle (optional)</a:t>
            </a:r>
            <a:endParaRPr lang="en-US" dirty="0"/>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smtClean="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eaLnBrk="0" hangingPunct="0">
              <a:lnSpc>
                <a:spcPts val="1800"/>
              </a:lnSpc>
            </a:pPr>
            <a:endParaRPr lang="en-US" sz="1400" b="1" dirty="0" smtClean="0">
              <a:solidFill>
                <a:prstClr val="white"/>
              </a:solidFill>
            </a:endParaRPr>
          </a:p>
        </p:txBody>
      </p:sp>
    </p:spTree>
    <p:extLst>
      <p:ext uri="{BB962C8B-B14F-4D97-AF65-F5344CB8AC3E}">
        <p14:creationId xmlns:p14="http://schemas.microsoft.com/office/powerpoint/2010/main" val="23792779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935698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6145899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408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8AB3E1-38D3-8042-B505-743A4AC739DE}" type="datetimeFigureOut">
              <a:rPr lang="en-US" smtClean="0"/>
              <a:t>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1303012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Presenter</a:t>
            </a:r>
            <a:r>
              <a:rPr lang="en-US" dirty="0"/>
              <a:t>(s)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smtClean="0"/>
              <a:t>Click to Edit Section </a:t>
            </a:r>
            <a:r>
              <a:rPr kumimoji="0" lang="en-US" dirty="0"/>
              <a:t>Title</a:t>
            </a:r>
            <a:endParaRPr lang="en-US" dirty="0"/>
          </a:p>
        </p:txBody>
      </p:sp>
    </p:spTree>
    <p:extLst>
      <p:ext uri="{BB962C8B-B14F-4D97-AF65-F5344CB8AC3E}">
        <p14:creationId xmlns:p14="http://schemas.microsoft.com/office/powerpoint/2010/main" val="39950483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smtClean="0"/>
              <a:t>Demo </a:t>
            </a:r>
            <a:r>
              <a:rPr kumimoji="0" lang="en-US" dirty="0"/>
              <a:t>Title</a:t>
            </a:r>
            <a:endParaRPr lang="en-US" dirty="0"/>
          </a:p>
        </p:txBody>
      </p:sp>
    </p:spTree>
    <p:extLst>
      <p:ext uri="{BB962C8B-B14F-4D97-AF65-F5344CB8AC3E}">
        <p14:creationId xmlns:p14="http://schemas.microsoft.com/office/powerpoint/2010/main" val="14041101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smtClean="0"/>
              <a:t>Click to Edit User Screens Title</a:t>
            </a:r>
            <a:endParaRPr lang="en-US" dirty="0"/>
          </a:p>
        </p:txBody>
      </p:sp>
    </p:spTree>
    <p:extLst>
      <p:ext uri="{BB962C8B-B14F-4D97-AF65-F5344CB8AC3E}">
        <p14:creationId xmlns:p14="http://schemas.microsoft.com/office/powerpoint/2010/main" val="2106596510"/>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smtClean="0"/>
              <a:t>BIG Word</a:t>
            </a:r>
            <a:endParaRPr lang="en-US" dirty="0"/>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smtClean="0"/>
              <a:t>Smaller word</a:t>
            </a:r>
            <a:endParaRPr lang="en-US" dirty="0"/>
          </a:p>
        </p:txBody>
      </p:sp>
    </p:spTree>
    <p:extLst>
      <p:ext uri="{BB962C8B-B14F-4D97-AF65-F5344CB8AC3E}">
        <p14:creationId xmlns:p14="http://schemas.microsoft.com/office/powerpoint/2010/main" val="42824336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smtClean="0"/>
              <a:t>“Quote”</a:t>
            </a:r>
            <a:endParaRPr lang="en-US" dirty="0"/>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smtClean="0"/>
              <a:t>Name</a:t>
            </a:r>
            <a:endParaRPr lang="en-US" dirty="0"/>
          </a:p>
        </p:txBody>
      </p:sp>
    </p:spTree>
    <p:extLst>
      <p:ext uri="{BB962C8B-B14F-4D97-AF65-F5344CB8AC3E}">
        <p14:creationId xmlns:p14="http://schemas.microsoft.com/office/powerpoint/2010/main" val="1706524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ection header—wh bar">
    <p:spTree>
      <p:nvGrpSpPr>
        <p:cNvPr id="1" name=""/>
        <p:cNvGrpSpPr/>
        <p:nvPr/>
      </p:nvGrpSpPr>
      <p:grpSpPr>
        <a:xfrm>
          <a:off x="0" y="0"/>
          <a:ext cx="0" cy="0"/>
          <a:chOff x="0" y="0"/>
          <a:chExt cx="0" cy="0"/>
        </a:xfrm>
      </p:grpSpPr>
      <p:sp>
        <p:nvSpPr>
          <p:cNvPr id="5" name="Rectangle 4"/>
          <p:cNvSpPr/>
          <p:nvPr/>
        </p:nvSpPr>
        <p:spPr bwMode="white">
          <a:xfrm>
            <a:off x="1" y="5716588"/>
            <a:ext cx="12192000" cy="114141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6" name="Title Placeholder 1"/>
          <p:cNvSpPr>
            <a:spLocks noGrp="1"/>
          </p:cNvSpPr>
          <p:nvPr>
            <p:ph type="title" hasCustomPrompt="1"/>
          </p:nvPr>
        </p:nvSpPr>
        <p:spPr>
          <a:xfrm>
            <a:off x="682627" y="6041067"/>
            <a:ext cx="6322948" cy="457200"/>
          </a:xfrm>
          <a:prstGeom prst="rect">
            <a:avLst/>
          </a:prstGeom>
          <a:noFill/>
          <a:ln>
            <a:noFill/>
          </a:ln>
        </p:spPr>
        <p:txBody>
          <a:bodyPr vert="horz" lIns="0" tIns="0" rIns="0" bIns="0" rtlCol="0" anchor="ctr" anchorCtr="0">
            <a:noAutofit/>
          </a:bodyPr>
          <a:lstStyle>
            <a:lvl1pPr algn="r">
              <a:defRPr sz="2600" b="1" baseline="0">
                <a:solidFill>
                  <a:srgbClr val="404040"/>
                </a:solidFill>
              </a:defRPr>
            </a:lvl1pPr>
          </a:lstStyle>
          <a:p>
            <a:r>
              <a:rPr lang="en-US" dirty="0" smtClean="0"/>
              <a:t>Section Heading</a:t>
            </a:r>
            <a:endParaRPr lang="en-US" dirty="0"/>
          </a:p>
        </p:txBody>
      </p:sp>
      <p:sp>
        <p:nvSpPr>
          <p:cNvPr id="7" name="Text Placeholder 6"/>
          <p:cNvSpPr>
            <a:spLocks noGrp="1"/>
          </p:cNvSpPr>
          <p:nvPr>
            <p:ph type="body" sz="quarter" idx="11" hasCustomPrompt="1"/>
          </p:nvPr>
        </p:nvSpPr>
        <p:spPr>
          <a:xfrm>
            <a:off x="7613591" y="5934015"/>
            <a:ext cx="3962400" cy="671304"/>
          </a:xfrm>
        </p:spPr>
        <p:txBody>
          <a:bodyPr anchor="ctr"/>
          <a:lstStyle>
            <a:lvl1pPr marL="0" indent="0">
              <a:lnSpc>
                <a:spcPct val="100000"/>
              </a:lnSpc>
              <a:spcBef>
                <a:spcPts val="0"/>
              </a:spcBef>
              <a:spcAft>
                <a:spcPts val="0"/>
              </a:spcAft>
              <a:buNone/>
              <a:defRPr sz="1800" b="0" baseline="0">
                <a:solidFill>
                  <a:srgbClr val="7F7F7F"/>
                </a:solidFill>
              </a:defRPr>
            </a:lvl1pPr>
          </a:lstStyle>
          <a:p>
            <a:pPr lvl="0"/>
            <a:r>
              <a:rPr lang="en-US" dirty="0" smtClean="0"/>
              <a:t>Sub Heading/Description Goes Here </a:t>
            </a:r>
            <a:br>
              <a:rPr lang="en-US" dirty="0" smtClean="0"/>
            </a:br>
            <a:r>
              <a:rPr lang="en-US" dirty="0" smtClean="0"/>
              <a:t>(2 lines max)</a:t>
            </a:r>
            <a:endParaRPr lang="en-US" dirty="0"/>
          </a:p>
        </p:txBody>
      </p:sp>
      <p:cxnSp>
        <p:nvCxnSpPr>
          <p:cNvPr id="10" name="Straight Connector 9"/>
          <p:cNvCxnSpPr/>
          <p:nvPr/>
        </p:nvCxnSpPr>
        <p:spPr bwMode="auto">
          <a:xfrm>
            <a:off x="7315199" y="6058694"/>
            <a:ext cx="0" cy="457200"/>
          </a:xfrm>
          <a:prstGeom prst="line">
            <a:avLst/>
          </a:prstGeom>
          <a:noFill/>
          <a:ln w="3175" cap="flat" cmpd="sng" algn="ctr">
            <a:solidFill>
              <a:srgbClr val="7F7F7F"/>
            </a:solidFill>
            <a:prstDash val="solid"/>
            <a:round/>
            <a:headEnd type="none" w="med" len="med"/>
            <a:tailEnd type="none" w="med" len="med"/>
          </a:ln>
          <a:effectLst/>
        </p:spPr>
      </p:cxnSp>
    </p:spTree>
    <p:extLst>
      <p:ext uri="{BB962C8B-B14F-4D97-AF65-F5344CB8AC3E}">
        <p14:creationId xmlns:p14="http://schemas.microsoft.com/office/powerpoint/2010/main" val="2621875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mall subject—wh bar">
    <p:spTree>
      <p:nvGrpSpPr>
        <p:cNvPr id="1" name=""/>
        <p:cNvGrpSpPr/>
        <p:nvPr/>
      </p:nvGrpSpPr>
      <p:grpSpPr>
        <a:xfrm>
          <a:off x="0" y="0"/>
          <a:ext cx="0" cy="0"/>
          <a:chOff x="0" y="0"/>
          <a:chExt cx="0" cy="0"/>
        </a:xfrm>
      </p:grpSpPr>
      <p:sp>
        <p:nvSpPr>
          <p:cNvPr id="5" name="Rectangle 4"/>
          <p:cNvSpPr/>
          <p:nvPr/>
        </p:nvSpPr>
        <p:spPr bwMode="white">
          <a:xfrm>
            <a:off x="1" y="5943600"/>
            <a:ext cx="12192000" cy="91440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6" name="Title Placeholder 1"/>
          <p:cNvSpPr>
            <a:spLocks noGrp="1"/>
          </p:cNvSpPr>
          <p:nvPr>
            <p:ph type="title" hasCustomPrompt="1"/>
          </p:nvPr>
        </p:nvSpPr>
        <p:spPr>
          <a:xfrm>
            <a:off x="685800" y="6186944"/>
            <a:ext cx="10890504" cy="215444"/>
          </a:xfrm>
          <a:prstGeom prst="rect">
            <a:avLst/>
          </a:prstGeom>
          <a:noFill/>
          <a:ln>
            <a:noFill/>
          </a:ln>
        </p:spPr>
        <p:txBody>
          <a:bodyPr vert="horz" lIns="0" tIns="0" rIns="0" bIns="0" rtlCol="0" anchor="b" anchorCtr="0">
            <a:spAutoFit/>
          </a:bodyPr>
          <a:lstStyle>
            <a:lvl1pPr>
              <a:defRPr sz="1400" b="0" baseline="0">
                <a:solidFill>
                  <a:srgbClr val="404040"/>
                </a:solidFill>
              </a:defRPr>
            </a:lvl1pPr>
          </a:lstStyle>
          <a:p>
            <a:r>
              <a:rPr lang="en-US" dirty="0" smtClean="0"/>
              <a:t>Subject | Description (this line of text is the least important item on this slide)</a:t>
            </a:r>
            <a:endParaRPr lang="en-US" dirty="0"/>
          </a:p>
        </p:txBody>
      </p:sp>
    </p:spTree>
    <p:extLst>
      <p:ext uri="{BB962C8B-B14F-4D97-AF65-F5344CB8AC3E}">
        <p14:creationId xmlns:p14="http://schemas.microsoft.com/office/powerpoint/2010/main" val="37137467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mall subject">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914401" y="6186944"/>
            <a:ext cx="10363200" cy="215444"/>
          </a:xfrm>
          <a:prstGeom prst="rect">
            <a:avLst/>
          </a:prstGeom>
          <a:noFill/>
          <a:ln>
            <a:noFill/>
          </a:ln>
        </p:spPr>
        <p:txBody>
          <a:bodyPr vert="horz" lIns="0" tIns="0" rIns="0" bIns="0" rtlCol="0" anchor="b" anchorCtr="0">
            <a:spAutoFit/>
          </a:bodyPr>
          <a:lstStyle>
            <a:lvl1pPr>
              <a:defRPr sz="1400" b="0" baseline="0">
                <a:solidFill>
                  <a:schemeClr val="tx1"/>
                </a:solidFill>
              </a:defRPr>
            </a:lvl1pPr>
          </a:lstStyle>
          <a:p>
            <a:r>
              <a:rPr lang="en-US" dirty="0" smtClean="0"/>
              <a:t>Subject | Description (this line of text is the least important item on this slide)</a:t>
            </a:r>
            <a:endParaRPr lang="en-US" dirty="0"/>
          </a:p>
        </p:txBody>
      </p:sp>
    </p:spTree>
    <p:extLst>
      <p:ext uri="{BB962C8B-B14F-4D97-AF65-F5344CB8AC3E}">
        <p14:creationId xmlns:p14="http://schemas.microsoft.com/office/powerpoint/2010/main" val="22742551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sri">
    <p:bg>
      <p:bgPr>
        <a:solidFill>
          <a:schemeClr val="bg2">
            <a:lumMod val="20000"/>
            <a:lumOff val="80000"/>
            <a:alpha val="60000"/>
          </a:schemeClr>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5" name="Parallelogram 10"/>
          <p:cNvSpPr/>
          <p:nvPr/>
        </p:nvSpPr>
        <p:spPr bwMode="auto">
          <a:xfrm flipH="1" flipV="1">
            <a:off x="0"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Tree>
    <p:extLst>
      <p:ext uri="{BB962C8B-B14F-4D97-AF65-F5344CB8AC3E}">
        <p14:creationId xmlns:p14="http://schemas.microsoft.com/office/powerpoint/2010/main" val="40416864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8AB3E1-38D3-8042-B505-743A4AC739DE}" type="datetimeFigureOut">
              <a:rPr lang="en-US" smtClean="0"/>
              <a:t>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822624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8AB3E1-38D3-8042-B505-743A4AC739DE}" type="datetimeFigureOut">
              <a:rPr lang="en-US" smtClean="0"/>
              <a:t>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181495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8AB3E1-38D3-8042-B505-743A4AC739DE}" type="datetimeFigureOut">
              <a:rPr lang="en-US" smtClean="0"/>
              <a:t>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102728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8AB3E1-38D3-8042-B505-743A4AC739DE}" type="datetimeFigureOut">
              <a:rPr lang="en-US" smtClean="0"/>
              <a:t>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57873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AB3E1-38D3-8042-B505-743A4AC739DE}" type="datetimeFigureOut">
              <a:rPr lang="en-US" smtClean="0"/>
              <a:t>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58429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8AB3E1-38D3-8042-B505-743A4AC739DE}" type="datetimeFigureOut">
              <a:rPr lang="en-US" smtClean="0"/>
              <a:t>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61975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8AB3E1-38D3-8042-B505-743A4AC739DE}" type="datetimeFigureOut">
              <a:rPr lang="en-US" smtClean="0"/>
              <a:t>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3BFF6F-680E-C244-9791-912DB0206825}" type="slidenum">
              <a:rPr lang="en-US" smtClean="0"/>
              <a:t>‹#›</a:t>
            </a:fld>
            <a:endParaRPr lang="en-US"/>
          </a:p>
        </p:txBody>
      </p:sp>
    </p:spTree>
    <p:extLst>
      <p:ext uri="{BB962C8B-B14F-4D97-AF65-F5344CB8AC3E}">
        <p14:creationId xmlns:p14="http://schemas.microsoft.com/office/powerpoint/2010/main" val="39492734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AB3E1-38D3-8042-B505-743A4AC739DE}" type="datetimeFigureOut">
              <a:rPr lang="en-US" smtClean="0"/>
              <a:t>2/6/15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BFF6F-680E-C244-9791-912DB0206825}" type="slidenum">
              <a:rPr lang="en-US" smtClean="0"/>
              <a:t>‹#›</a:t>
            </a:fld>
            <a:endParaRPr lang="en-US"/>
          </a:p>
        </p:txBody>
      </p:sp>
    </p:spTree>
    <p:extLst>
      <p:ext uri="{BB962C8B-B14F-4D97-AF65-F5344CB8AC3E}">
        <p14:creationId xmlns:p14="http://schemas.microsoft.com/office/powerpoint/2010/main" val="3941318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4120925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xmlns:p14="http://schemas.microsoft.com/office/powerpoint/2010/main" spd="med">
    <p:fade/>
  </p:transition>
  <p:timing>
    <p:tnLst>
      <p:par>
        <p:cTn xmlns:p14="http://schemas.microsoft.com/office/powerpoint/2010/main" id="1" dur="indefinite" restart="never" nodeType="tmRoot"/>
      </p:par>
    </p:tnLst>
  </p:timing>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g"/><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emf"/><Relationship Id="rId14" Type="http://schemas.openxmlformats.org/officeDocument/2006/relationships/image" Target="../media/image20.png"/><Relationship Id="rId1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g"/><Relationship Id="rId5" Type="http://schemas.openxmlformats.org/officeDocument/2006/relationships/image" Target="file://localhost/Users/elbe7138/Desktop/Fed_support/links/ArcGIS_Map.jpg" TargetMode="External"/><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comments" Target="../comments/comment1.xml"/><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hyperlink" Target="http://www.toptentopten.com/topten/office+space+quotes" TargetMode="External"/><Relationship Id="rId4" Type="http://schemas.openxmlformats.org/officeDocument/2006/relationships/image" Target="../media/image51.jp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file://localhost/Users/elbe7138/Desktop/Fed_support/Army/Photos/maps/ScreenShots/CrossCountryMobility.png" TargetMode="External"/><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hyperlink" Target="http://solutions.arcgis.com/" TargetMode="External"/><Relationship Id="rId4" Type="http://schemas.openxmlformats.org/officeDocument/2006/relationships/image" Target="../media/image61.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90952" y="3031465"/>
            <a:ext cx="5960861" cy="636542"/>
          </a:xfrm>
        </p:spPr>
        <p:txBody>
          <a:bodyPr>
            <a:normAutofit/>
          </a:bodyPr>
          <a:lstStyle/>
          <a:p>
            <a:r>
              <a:rPr lang="en-US" sz="2400" dirty="0">
                <a:solidFill>
                  <a:schemeClr val="bg1"/>
                </a:solidFill>
                <a:latin typeface="DIN Condensed Bold"/>
                <a:cs typeface="DIN Condensed Bold"/>
              </a:rPr>
              <a:t>how old would you be if you didn’t know how old you were?</a:t>
            </a:r>
          </a:p>
        </p:txBody>
      </p:sp>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306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51063" y="3570321"/>
            <a:ext cx="1778000"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solutions engineer</a:t>
            </a:r>
          </a:p>
        </p:txBody>
      </p:sp>
    </p:spTree>
    <p:extLst>
      <p:ext uri="{BB962C8B-B14F-4D97-AF65-F5344CB8AC3E}">
        <p14:creationId xmlns:p14="http://schemas.microsoft.com/office/powerpoint/2010/main" val="129434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51063" y="3570321"/>
            <a:ext cx="1706562"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product manager</a:t>
            </a:r>
          </a:p>
        </p:txBody>
      </p:sp>
    </p:spTree>
    <p:extLst>
      <p:ext uri="{BB962C8B-B14F-4D97-AF65-F5344CB8AC3E}">
        <p14:creationId xmlns:p14="http://schemas.microsoft.com/office/powerpoint/2010/main" val="60020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51063" y="3570321"/>
            <a:ext cx="3071813"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because it’s actually pretty awesome</a:t>
            </a:r>
          </a:p>
        </p:txBody>
      </p:sp>
    </p:spTree>
    <p:extLst>
      <p:ext uri="{BB962C8B-B14F-4D97-AF65-F5344CB8AC3E}">
        <p14:creationId xmlns:p14="http://schemas.microsoft.com/office/powerpoint/2010/main" val="3337420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51063" y="3570321"/>
            <a:ext cx="3071813"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because it’s actually pretty awesome</a:t>
            </a:r>
          </a:p>
        </p:txBody>
      </p:sp>
      <p:pic>
        <p:nvPicPr>
          <p:cNvPr id="2" name="Picture 1" descr="office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9498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51063" y="3570321"/>
            <a:ext cx="3071813"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because it’s actually pretty awesome</a:t>
            </a:r>
          </a:p>
        </p:txBody>
      </p:sp>
      <p:pic>
        <p:nvPicPr>
          <p:cNvPr id="3" name="Picture 2" descr="office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375" y="0"/>
            <a:ext cx="6858000" cy="6858000"/>
          </a:xfrm>
          <a:prstGeom prst="rect">
            <a:avLst/>
          </a:prstGeom>
        </p:spPr>
      </p:pic>
      <p:pic>
        <p:nvPicPr>
          <p:cNvPr id="7" name="Picture 6" descr="10689887_10204728535073710_3487016501927234574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25" y="0"/>
            <a:ext cx="6858000" cy="6858000"/>
          </a:xfrm>
          <a:prstGeom prst="rect">
            <a:avLst/>
          </a:prstGeom>
        </p:spPr>
      </p:pic>
    </p:spTree>
    <p:extLst>
      <p:ext uri="{BB962C8B-B14F-4D97-AF65-F5344CB8AC3E}">
        <p14:creationId xmlns:p14="http://schemas.microsoft.com/office/powerpoint/2010/main" val="300201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7" y="3183865"/>
            <a:ext cx="106977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creative</a:t>
            </a:r>
          </a:p>
        </p:txBody>
      </p:sp>
      <p:sp>
        <p:nvSpPr>
          <p:cNvPr id="6" name="Title 1"/>
          <p:cNvSpPr txBox="1">
            <a:spLocks/>
          </p:cNvSpPr>
          <p:nvPr/>
        </p:nvSpPr>
        <p:spPr>
          <a:xfrm>
            <a:off x="2151063" y="3570321"/>
            <a:ext cx="3929063"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making new products or current products better</a:t>
            </a:r>
          </a:p>
        </p:txBody>
      </p:sp>
    </p:spTree>
    <p:extLst>
      <p:ext uri="{BB962C8B-B14F-4D97-AF65-F5344CB8AC3E}">
        <p14:creationId xmlns:p14="http://schemas.microsoft.com/office/powerpoint/2010/main" val="178847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7" y="3183865"/>
            <a:ext cx="106977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creative</a:t>
            </a:r>
          </a:p>
        </p:txBody>
      </p:sp>
      <p:sp>
        <p:nvSpPr>
          <p:cNvPr id="6" name="Title 1"/>
          <p:cNvSpPr txBox="1">
            <a:spLocks/>
          </p:cNvSpPr>
          <p:nvPr/>
        </p:nvSpPr>
        <p:spPr>
          <a:xfrm>
            <a:off x="2151063" y="3570321"/>
            <a:ext cx="3929063"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making new products or current products better</a:t>
            </a:r>
          </a:p>
        </p:txBody>
      </p:sp>
      <p:pic>
        <p:nvPicPr>
          <p:cNvPr id="2" name="Picture 1" descr="Screen Shot 2015-02-02 at 10.53.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7395668"/>
          </a:xfrm>
          <a:prstGeom prst="rect">
            <a:avLst/>
          </a:prstGeom>
        </p:spPr>
      </p:pic>
    </p:spTree>
    <p:extLst>
      <p:ext uri="{BB962C8B-B14F-4D97-AF65-F5344CB8AC3E}">
        <p14:creationId xmlns:p14="http://schemas.microsoft.com/office/powerpoint/2010/main" val="2408576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08407" y="3167989"/>
            <a:ext cx="3641529"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global solutions to global problems</a:t>
            </a:r>
          </a:p>
        </p:txBody>
      </p:sp>
      <p:sp>
        <p:nvSpPr>
          <p:cNvPr id="6" name="Title 1"/>
          <p:cNvSpPr txBox="1">
            <a:spLocks/>
          </p:cNvSpPr>
          <p:nvPr/>
        </p:nvSpPr>
        <p:spPr>
          <a:xfrm>
            <a:off x="2151063" y="3570321"/>
            <a:ext cx="5397496"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implementing effective change to multiple cities and multiple policies</a:t>
            </a:r>
          </a:p>
        </p:txBody>
      </p:sp>
      <p:pic>
        <p:nvPicPr>
          <p:cNvPr id="2" name="Picture 1" descr="amnesty_b.png"/>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1373251" y="-849312"/>
            <a:ext cx="3889248" cy="3361944"/>
          </a:xfrm>
          <a:prstGeom prst="rect">
            <a:avLst/>
          </a:prstGeom>
        </p:spPr>
      </p:pic>
      <p:pic>
        <p:nvPicPr>
          <p:cNvPr id="3" name="Picture 2" descr="forbes_b.png"/>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3619500" y="1089216"/>
            <a:ext cx="1809750" cy="1564384"/>
          </a:xfrm>
          <a:prstGeom prst="rect">
            <a:avLst/>
          </a:prstGeom>
        </p:spPr>
      </p:pic>
      <p:pic>
        <p:nvPicPr>
          <p:cNvPr id="7" name="Picture 6" descr="huff_b.png"/>
          <p:cNvPicPr>
            <a:picLocks noChangeAspect="1"/>
          </p:cNvPicPr>
          <p:nvPr/>
        </p:nvPicPr>
        <p:blipFill>
          <a:blip r:embed="rId4">
            <a:alphaModFix amt="11000"/>
            <a:extLst>
              <a:ext uri="{28A0092B-C50C-407E-A947-70E740481C1C}">
                <a14:useLocalDpi xmlns:a14="http://schemas.microsoft.com/office/drawing/2010/main" val="0"/>
              </a:ext>
            </a:extLst>
          </a:blip>
          <a:stretch>
            <a:fillRect/>
          </a:stretch>
        </p:blipFill>
        <p:spPr>
          <a:xfrm>
            <a:off x="1524000" y="1330471"/>
            <a:ext cx="3327540" cy="2876393"/>
          </a:xfrm>
          <a:prstGeom prst="rect">
            <a:avLst/>
          </a:prstGeom>
        </p:spPr>
      </p:pic>
      <p:pic>
        <p:nvPicPr>
          <p:cNvPr id="8" name="Picture 7" descr="infoweek_b.png"/>
          <p:cNvPicPr>
            <a:picLocks noChangeAspect="1"/>
          </p:cNvPicPr>
          <p:nvPr/>
        </p:nvPicPr>
        <p:blipFill>
          <a:blip r:embed="rId5">
            <a:alphaModFix amt="11000"/>
            <a:extLst>
              <a:ext uri="{28A0092B-C50C-407E-A947-70E740481C1C}">
                <a14:useLocalDpi xmlns:a14="http://schemas.microsoft.com/office/drawing/2010/main" val="0"/>
              </a:ext>
            </a:extLst>
          </a:blip>
          <a:stretch>
            <a:fillRect/>
          </a:stretch>
        </p:blipFill>
        <p:spPr>
          <a:xfrm>
            <a:off x="5587627" y="716388"/>
            <a:ext cx="1960932" cy="1695069"/>
          </a:xfrm>
          <a:prstGeom prst="rect">
            <a:avLst/>
          </a:prstGeom>
        </p:spPr>
      </p:pic>
      <p:pic>
        <p:nvPicPr>
          <p:cNvPr id="9" name="Picture 8" descr="nps_b.png"/>
          <p:cNvPicPr>
            <a:picLocks noChangeAspect="1"/>
          </p:cNvPicPr>
          <p:nvPr/>
        </p:nvPicPr>
        <p:blipFill>
          <a:blip r:embed="rId6">
            <a:alphaModFix amt="11000"/>
            <a:extLst>
              <a:ext uri="{28A0092B-C50C-407E-A947-70E740481C1C}">
                <a14:useLocalDpi xmlns:a14="http://schemas.microsoft.com/office/drawing/2010/main" val="0"/>
              </a:ext>
            </a:extLst>
          </a:blip>
          <a:stretch>
            <a:fillRect/>
          </a:stretch>
        </p:blipFill>
        <p:spPr>
          <a:xfrm>
            <a:off x="7990550" y="4645217"/>
            <a:ext cx="2174185" cy="1879409"/>
          </a:xfrm>
          <a:prstGeom prst="rect">
            <a:avLst/>
          </a:prstGeom>
        </p:spPr>
      </p:pic>
      <p:pic>
        <p:nvPicPr>
          <p:cNvPr id="10" name="Picture 9" descr="smithonian_b.png"/>
          <p:cNvPicPr>
            <a:picLocks noChangeAspect="1"/>
          </p:cNvPicPr>
          <p:nvPr/>
        </p:nvPicPr>
        <p:blipFill>
          <a:blip r:embed="rId7">
            <a:alphaModFix amt="11000"/>
            <a:extLst>
              <a:ext uri="{28A0092B-C50C-407E-A947-70E740481C1C}">
                <a14:useLocalDpi xmlns:a14="http://schemas.microsoft.com/office/drawing/2010/main" val="0"/>
              </a:ext>
            </a:extLst>
          </a:blip>
          <a:stretch>
            <a:fillRect/>
          </a:stretch>
        </p:blipFill>
        <p:spPr>
          <a:xfrm>
            <a:off x="2103438" y="4281131"/>
            <a:ext cx="2203790" cy="1905000"/>
          </a:xfrm>
          <a:prstGeom prst="rect">
            <a:avLst/>
          </a:prstGeom>
        </p:spPr>
      </p:pic>
      <p:pic>
        <p:nvPicPr>
          <p:cNvPr id="11" name="Picture 10" descr="time_b.png"/>
          <p:cNvPicPr>
            <a:picLocks noChangeAspect="1"/>
          </p:cNvPicPr>
          <p:nvPr/>
        </p:nvPicPr>
        <p:blipFill>
          <a:blip r:embed="rId8">
            <a:alphaModFix amt="11000"/>
            <a:extLst>
              <a:ext uri="{28A0092B-C50C-407E-A947-70E740481C1C}">
                <a14:useLocalDpi xmlns:a14="http://schemas.microsoft.com/office/drawing/2010/main" val="0"/>
              </a:ext>
            </a:extLst>
          </a:blip>
          <a:stretch>
            <a:fillRect/>
          </a:stretch>
        </p:blipFill>
        <p:spPr>
          <a:xfrm>
            <a:off x="5849936" y="4978591"/>
            <a:ext cx="1396937" cy="1207540"/>
          </a:xfrm>
          <a:prstGeom prst="rect">
            <a:avLst/>
          </a:prstGeom>
        </p:spPr>
      </p:pic>
      <p:pic>
        <p:nvPicPr>
          <p:cNvPr id="12" name="Picture 11" descr="chesa_b.png"/>
          <p:cNvPicPr>
            <a:picLocks noChangeAspect="1"/>
          </p:cNvPicPr>
          <p:nvPr/>
        </p:nvPicPr>
        <p:blipFill>
          <a:blip r:embed="rId9">
            <a:alphaModFix amt="11000"/>
            <a:extLst>
              <a:ext uri="{28A0092B-C50C-407E-A947-70E740481C1C}">
                <a14:useLocalDpi xmlns:a14="http://schemas.microsoft.com/office/drawing/2010/main" val="0"/>
              </a:ext>
            </a:extLst>
          </a:blip>
          <a:stretch>
            <a:fillRect/>
          </a:stretch>
        </p:blipFill>
        <p:spPr>
          <a:xfrm>
            <a:off x="8302752" y="284449"/>
            <a:ext cx="1861982" cy="1609535"/>
          </a:xfrm>
          <a:prstGeom prst="rect">
            <a:avLst/>
          </a:prstGeom>
        </p:spPr>
      </p:pic>
      <p:pic>
        <p:nvPicPr>
          <p:cNvPr id="13" name="Picture 12" descr="atlantic_b.png"/>
          <p:cNvPicPr>
            <a:picLocks noChangeAspect="1"/>
          </p:cNvPicPr>
          <p:nvPr/>
        </p:nvPicPr>
        <p:blipFill>
          <a:blip r:embed="rId10">
            <a:alphaModFix amt="11000"/>
            <a:extLst>
              <a:ext uri="{28A0092B-C50C-407E-A947-70E740481C1C}">
                <a14:useLocalDpi xmlns:a14="http://schemas.microsoft.com/office/drawing/2010/main" val="0"/>
              </a:ext>
            </a:extLst>
          </a:blip>
          <a:stretch>
            <a:fillRect/>
          </a:stretch>
        </p:blipFill>
        <p:spPr>
          <a:xfrm>
            <a:off x="4495513" y="1677243"/>
            <a:ext cx="3642624" cy="3148757"/>
          </a:xfrm>
          <a:prstGeom prst="rect">
            <a:avLst/>
          </a:prstGeom>
        </p:spPr>
      </p:pic>
      <p:pic>
        <p:nvPicPr>
          <p:cNvPr id="14" name="Picture 13" descr="gizmodo_b.png"/>
          <p:cNvPicPr>
            <a:picLocks noChangeAspect="1"/>
          </p:cNvPicPr>
          <p:nvPr/>
        </p:nvPicPr>
        <p:blipFill>
          <a:blip r:embed="rId11">
            <a:alphaModFix amt="34000"/>
            <a:extLst>
              <a:ext uri="{28A0092B-C50C-407E-A947-70E740481C1C}">
                <a14:useLocalDpi xmlns:a14="http://schemas.microsoft.com/office/drawing/2010/main" val="0"/>
              </a:ext>
            </a:extLst>
          </a:blip>
          <a:stretch>
            <a:fillRect/>
          </a:stretch>
        </p:blipFill>
        <p:spPr>
          <a:xfrm>
            <a:off x="4307229" y="4206863"/>
            <a:ext cx="1896999" cy="1639804"/>
          </a:xfrm>
          <a:prstGeom prst="rect">
            <a:avLst/>
          </a:prstGeom>
        </p:spPr>
      </p:pic>
      <p:pic>
        <p:nvPicPr>
          <p:cNvPr id="15" name="Picture 14" descr="fast_b-01.png"/>
          <p:cNvPicPr>
            <a:picLocks noChangeAspect="1"/>
          </p:cNvPicPr>
          <p:nvPr/>
        </p:nvPicPr>
        <p:blipFill>
          <a:blip r:embed="rId12">
            <a:alphaModFix amt="11000"/>
            <a:extLst>
              <a:ext uri="{28A0092B-C50C-407E-A947-70E740481C1C}">
                <a14:useLocalDpi xmlns:a14="http://schemas.microsoft.com/office/drawing/2010/main" val="0"/>
              </a:ext>
            </a:extLst>
          </a:blip>
          <a:stretch>
            <a:fillRect/>
          </a:stretch>
        </p:blipFill>
        <p:spPr>
          <a:xfrm>
            <a:off x="7719251" y="3110791"/>
            <a:ext cx="2246249" cy="1941703"/>
          </a:xfrm>
          <a:prstGeom prst="rect">
            <a:avLst/>
          </a:prstGeom>
        </p:spPr>
      </p:pic>
      <p:pic>
        <p:nvPicPr>
          <p:cNvPr id="17" name="Picture 16" descr="black.eps"/>
          <p:cNvPicPr>
            <a:picLocks noChangeAspect="1"/>
          </p:cNvPicPr>
          <p:nvPr/>
        </p:nvPicPr>
        <p:blipFill>
          <a:blip r:embed="rId13">
            <a:alphaModFix amt="11000"/>
            <a:extLst>
              <a:ext uri="{28A0092B-C50C-407E-A947-70E740481C1C}">
                <a14:useLocalDpi xmlns:a14="http://schemas.microsoft.com/office/drawing/2010/main" val="0"/>
              </a:ext>
            </a:extLst>
          </a:blip>
          <a:stretch>
            <a:fillRect/>
          </a:stretch>
        </p:blipFill>
        <p:spPr>
          <a:xfrm>
            <a:off x="4510818" y="5914126"/>
            <a:ext cx="1503363" cy="965418"/>
          </a:xfrm>
          <a:prstGeom prst="rect">
            <a:avLst/>
          </a:prstGeom>
        </p:spPr>
      </p:pic>
      <p:pic>
        <p:nvPicPr>
          <p:cNvPr id="19" name="Picture 18" descr="USGS_logo-01.png"/>
          <p:cNvPicPr>
            <a:picLocks noChangeAspect="1"/>
          </p:cNvPicPr>
          <p:nvPr/>
        </p:nvPicPr>
        <p:blipFill>
          <a:blip r:embed="rId14">
            <a:alphaModFix amt="11000"/>
            <a:extLst>
              <a:ext uri="{28A0092B-C50C-407E-A947-70E740481C1C}">
                <a14:useLocalDpi xmlns:a14="http://schemas.microsoft.com/office/drawing/2010/main" val="0"/>
              </a:ext>
            </a:extLst>
          </a:blip>
          <a:stretch>
            <a:fillRect/>
          </a:stretch>
        </p:blipFill>
        <p:spPr>
          <a:xfrm>
            <a:off x="7017321" y="341821"/>
            <a:ext cx="1372680" cy="548940"/>
          </a:xfrm>
          <a:prstGeom prst="rect">
            <a:avLst/>
          </a:prstGeom>
        </p:spPr>
      </p:pic>
      <p:pic>
        <p:nvPicPr>
          <p:cNvPr id="20" name="Picture 19" descr="The_Philadelphia_Inquirer_logo.svg.png"/>
          <p:cNvPicPr>
            <a:picLocks noChangeAspect="1"/>
          </p:cNvPicPr>
          <p:nvPr/>
        </p:nvPicPr>
        <p:blipFill>
          <a:blip r:embed="rId15">
            <a:alphaModFix amt="11000"/>
            <a:extLst>
              <a:ext uri="{28A0092B-C50C-407E-A947-70E740481C1C}">
                <a14:useLocalDpi xmlns:a14="http://schemas.microsoft.com/office/drawing/2010/main" val="0"/>
              </a:ext>
            </a:extLst>
          </a:blip>
          <a:stretch>
            <a:fillRect/>
          </a:stretch>
        </p:blipFill>
        <p:spPr>
          <a:xfrm>
            <a:off x="7548560" y="2380994"/>
            <a:ext cx="2524125" cy="272606"/>
          </a:xfrm>
          <a:prstGeom prst="rect">
            <a:avLst/>
          </a:prstGeom>
        </p:spPr>
      </p:pic>
    </p:spTree>
    <p:extLst>
      <p:ext uri="{BB962C8B-B14F-4D97-AF65-F5344CB8AC3E}">
        <p14:creationId xmlns:p14="http://schemas.microsoft.com/office/powerpoint/2010/main" val="1263193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08408" y="3167989"/>
            <a:ext cx="2966843"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established user community</a:t>
            </a:r>
          </a:p>
        </p:txBody>
      </p:sp>
      <p:sp>
        <p:nvSpPr>
          <p:cNvPr id="6" name="Title 1"/>
          <p:cNvSpPr txBox="1">
            <a:spLocks/>
          </p:cNvSpPr>
          <p:nvPr/>
        </p:nvSpPr>
        <p:spPr>
          <a:xfrm>
            <a:off x="2206629" y="3570321"/>
            <a:ext cx="3722684"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opportunities over barriers</a:t>
            </a:r>
          </a:p>
        </p:txBody>
      </p:sp>
    </p:spTree>
    <p:extLst>
      <p:ext uri="{BB962C8B-B14F-4D97-AF65-F5344CB8AC3E}">
        <p14:creationId xmlns:p14="http://schemas.microsoft.com/office/powerpoint/2010/main" val="27544245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pic>
        <p:nvPicPr>
          <p:cNvPr id="7" name="Picture 6" descr="giphy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937" y="1875764"/>
            <a:ext cx="5334000" cy="2997200"/>
          </a:xfrm>
          <a:prstGeom prst="rect">
            <a:avLst/>
          </a:prstGeom>
        </p:spPr>
      </p:pic>
    </p:spTree>
    <p:extLst>
      <p:ext uri="{BB962C8B-B14F-4D97-AF65-F5344CB8AC3E}">
        <p14:creationId xmlns:p14="http://schemas.microsoft.com/office/powerpoint/2010/main" val="20645249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109294" y="3099817"/>
            <a:ext cx="3851762" cy="63654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err="1">
                <a:solidFill>
                  <a:schemeClr val="bg1"/>
                </a:solidFill>
                <a:latin typeface="DIN Condensed Bold"/>
                <a:cs typeface="DIN Condensed Bold"/>
              </a:rPr>
              <a:t>Esri’s</a:t>
            </a:r>
            <a:r>
              <a:rPr lang="en-US" sz="3200" dirty="0">
                <a:solidFill>
                  <a:schemeClr val="bg1"/>
                </a:solidFill>
                <a:latin typeface="DIN Condensed Bold"/>
                <a:cs typeface="DIN Condensed Bold"/>
              </a:rPr>
              <a:t> Young Professionals</a:t>
            </a:r>
          </a:p>
        </p:txBody>
      </p:sp>
      <p:sp>
        <p:nvSpPr>
          <p:cNvPr id="6" name="Subtitle 2"/>
          <p:cNvSpPr>
            <a:spLocks noGrp="1"/>
          </p:cNvSpPr>
          <p:nvPr>
            <p:ph type="subTitle" idx="1"/>
          </p:nvPr>
        </p:nvSpPr>
        <p:spPr>
          <a:xfrm>
            <a:off x="2133108" y="3736360"/>
            <a:ext cx="1868824" cy="647315"/>
          </a:xfrm>
        </p:spPr>
        <p:txBody>
          <a:bodyPr>
            <a:normAutofit/>
          </a:bodyPr>
          <a:lstStyle/>
          <a:p>
            <a:r>
              <a:rPr lang="en-US" sz="2400" dirty="0">
                <a:solidFill>
                  <a:srgbClr val="FFFFFF"/>
                </a:solidFill>
                <a:latin typeface="DIN Condensed Bold"/>
                <a:cs typeface="DIN Condensed Bold"/>
              </a:rPr>
              <a:t>Lighting Panel</a:t>
            </a:r>
          </a:p>
        </p:txBody>
      </p:sp>
      <p:sp>
        <p:nvSpPr>
          <p:cNvPr id="7" name="Subtitle 2"/>
          <p:cNvSpPr txBox="1">
            <a:spLocks/>
          </p:cNvSpPr>
          <p:nvPr/>
        </p:nvSpPr>
        <p:spPr>
          <a:xfrm>
            <a:off x="2315677" y="4206258"/>
            <a:ext cx="2742730" cy="144524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dirty="0">
                <a:solidFill>
                  <a:srgbClr val="FFFFFF"/>
                </a:solidFill>
                <a:latin typeface="DIN Condensed Bold"/>
                <a:cs typeface="DIN Condensed Bold"/>
              </a:rPr>
              <a:t>Courtney </a:t>
            </a:r>
            <a:r>
              <a:rPr lang="en-US" sz="1800" dirty="0" err="1">
                <a:solidFill>
                  <a:srgbClr val="FFFFFF"/>
                </a:solidFill>
                <a:latin typeface="DIN Condensed Bold"/>
                <a:cs typeface="DIN Condensed Bold"/>
              </a:rPr>
              <a:t>Claessens</a:t>
            </a:r>
            <a:endParaRPr lang="en-US" sz="1800" dirty="0">
              <a:solidFill>
                <a:srgbClr val="FFFFFF"/>
              </a:solidFill>
              <a:latin typeface="DIN Condensed Bold"/>
              <a:cs typeface="DIN Condensed Bold"/>
            </a:endParaRPr>
          </a:p>
          <a:p>
            <a:pPr algn="l"/>
            <a:r>
              <a:rPr lang="en-US" sz="1800" dirty="0">
                <a:solidFill>
                  <a:srgbClr val="FFFFFF"/>
                </a:solidFill>
                <a:latin typeface="DIN Condensed Bold"/>
                <a:cs typeface="DIN Condensed Bold"/>
              </a:rPr>
              <a:t>John Fry</a:t>
            </a:r>
          </a:p>
          <a:p>
            <a:pPr algn="l"/>
            <a:r>
              <a:rPr lang="en-US" sz="1800" dirty="0">
                <a:solidFill>
                  <a:srgbClr val="FFFFFF"/>
                </a:solidFill>
                <a:latin typeface="DIN Condensed Bold"/>
                <a:cs typeface="DIN Condensed Bold"/>
              </a:rPr>
              <a:t>Sarah </a:t>
            </a:r>
            <a:r>
              <a:rPr lang="en-US" sz="1800" dirty="0" err="1">
                <a:solidFill>
                  <a:srgbClr val="FFFFFF"/>
                </a:solidFill>
                <a:latin typeface="DIN Condensed Bold"/>
                <a:cs typeface="DIN Condensed Bold"/>
              </a:rPr>
              <a:t>Schwoppe</a:t>
            </a:r>
            <a:endParaRPr lang="en-US" sz="1800" dirty="0">
              <a:solidFill>
                <a:srgbClr val="FFFFFF"/>
              </a:solidFill>
              <a:latin typeface="DIN Condensed Bold"/>
              <a:cs typeface="DIN Condensed Bold"/>
            </a:endParaRPr>
          </a:p>
          <a:p>
            <a:pPr algn="l"/>
            <a:r>
              <a:rPr lang="en-US" sz="1800" dirty="0">
                <a:solidFill>
                  <a:srgbClr val="FFFFFF"/>
                </a:solidFill>
                <a:latin typeface="DIN Condensed Bold"/>
                <a:cs typeface="DIN Condensed Bold"/>
              </a:rPr>
              <a:t>John </a:t>
            </a:r>
            <a:r>
              <a:rPr lang="en-US" sz="1800" dirty="0" err="1">
                <a:solidFill>
                  <a:srgbClr val="FFFFFF"/>
                </a:solidFill>
                <a:latin typeface="DIN Condensed Bold"/>
                <a:cs typeface="DIN Condensed Bold"/>
              </a:rPr>
              <a:t>Dombzalski</a:t>
            </a:r>
            <a:endParaRPr lang="en-US" sz="1800" dirty="0">
              <a:solidFill>
                <a:srgbClr val="FFFFFF"/>
              </a:solidFill>
              <a:latin typeface="DIN Condensed Bold"/>
              <a:cs typeface="DIN Condensed Bold"/>
            </a:endParaRPr>
          </a:p>
          <a:p>
            <a:pPr algn="l"/>
            <a:r>
              <a:rPr lang="en-US" sz="1800" dirty="0">
                <a:solidFill>
                  <a:srgbClr val="FFFFFF"/>
                </a:solidFill>
                <a:latin typeface="DIN Condensed Bold"/>
                <a:cs typeface="DIN Condensed Bold"/>
              </a:rPr>
              <a:t>Moderated by Jon Bowen</a:t>
            </a:r>
          </a:p>
        </p:txBody>
      </p:sp>
    </p:spTree>
    <p:extLst>
      <p:ext uri="{BB962C8B-B14F-4D97-AF65-F5344CB8AC3E}">
        <p14:creationId xmlns:p14="http://schemas.microsoft.com/office/powerpoint/2010/main" val="1723110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RI_Fed_arrow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527"/>
            <a:ext cx="12192000" cy="6858000"/>
          </a:xfrm>
          <a:prstGeom prst="rect">
            <a:avLst/>
          </a:prstGeom>
        </p:spPr>
      </p:pic>
      <p:sp>
        <p:nvSpPr>
          <p:cNvPr id="22" name="Title 21"/>
          <p:cNvSpPr>
            <a:spLocks noGrp="1"/>
          </p:cNvSpPr>
          <p:nvPr>
            <p:ph type="ctrTitle"/>
          </p:nvPr>
        </p:nvSpPr>
        <p:spPr/>
        <p:txBody>
          <a:bodyPr/>
          <a:lstStyle/>
          <a:p>
            <a:r>
              <a:rPr lang="en-US" dirty="0" smtClean="0"/>
              <a:t>Advance your work by using ArcGIS Solution Templates</a:t>
            </a:r>
            <a:endParaRPr lang="en-US" dirty="0"/>
          </a:p>
        </p:txBody>
      </p:sp>
      <p:sp>
        <p:nvSpPr>
          <p:cNvPr id="23" name="Subtitle 22"/>
          <p:cNvSpPr>
            <a:spLocks noGrp="1"/>
          </p:cNvSpPr>
          <p:nvPr>
            <p:ph type="subTitle" idx="1"/>
          </p:nvPr>
        </p:nvSpPr>
        <p:spPr/>
        <p:txBody>
          <a:bodyPr/>
          <a:lstStyle/>
          <a:p>
            <a:r>
              <a:rPr lang="en-US" dirty="0" smtClean="0"/>
              <a:t>John Fry</a:t>
            </a:r>
          </a:p>
          <a:p>
            <a:r>
              <a:rPr lang="en-US" dirty="0" smtClean="0"/>
              <a:t>Solution Engineer, Esri</a:t>
            </a:r>
          </a:p>
          <a:p>
            <a:r>
              <a:rPr lang="en-US" dirty="0" smtClean="0"/>
              <a:t>jfry@esri.com</a:t>
            </a:r>
          </a:p>
        </p:txBody>
      </p:sp>
      <p:sp>
        <p:nvSpPr>
          <p:cNvPr id="18"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chemeClr val="bg2">
              <a:lumMod val="75000"/>
            </a:schemeClr>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endParaRPr>
          </a:p>
        </p:txBody>
      </p:sp>
      <p:sp>
        <p:nvSpPr>
          <p:cNvPr id="19"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chemeClr val="bg2">
              <a:lumMod val="60000"/>
              <a:lumOff val="40000"/>
            </a:schemeClr>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endParaRPr>
          </a:p>
        </p:txBody>
      </p:sp>
      <p:sp>
        <p:nvSpPr>
          <p:cNvPr id="20" name="Title 1"/>
          <p:cNvSpPr txBox="1">
            <a:spLocks/>
          </p:cNvSpPr>
          <p:nvPr/>
        </p:nvSpPr>
        <p:spPr bwMode="white">
          <a:xfrm>
            <a:off x="100347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algn="l">
              <a:buFont typeface="Arial"/>
              <a:buNone/>
              <a:defRPr/>
            </a:pPr>
            <a:r>
              <a:rPr lang="en-US" sz="1500" b="0" dirty="0" smtClean="0">
                <a:solidFill>
                  <a:srgbClr val="00B9F2">
                    <a:lumMod val="20000"/>
                    <a:lumOff val="80000"/>
                  </a:srgbClr>
                </a:solidFill>
              </a:rPr>
              <a:t>February 9–10, 2015 | Washington, DC</a:t>
            </a:r>
            <a:endParaRPr lang="en-US" sz="1500" b="0" dirty="0">
              <a:solidFill>
                <a:srgbClr val="00B9F2">
                  <a:lumMod val="20000"/>
                  <a:lumOff val="80000"/>
                </a:srgbClr>
              </a:solidFill>
            </a:endParaRPr>
          </a:p>
        </p:txBody>
      </p:sp>
      <p:sp>
        <p:nvSpPr>
          <p:cNvPr id="21" name="Title 1"/>
          <p:cNvSpPr txBox="1">
            <a:spLocks/>
          </p:cNvSpPr>
          <p:nvPr/>
        </p:nvSpPr>
        <p:spPr bwMode="white">
          <a:xfrm>
            <a:off x="100347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algn="l">
              <a:buFont typeface="Arial"/>
              <a:buNone/>
              <a:defRPr/>
            </a:pPr>
            <a:r>
              <a:rPr lang="en-US" sz="2000" dirty="0" smtClean="0">
                <a:solidFill>
                  <a:sysClr val="window" lastClr="FFFFFF"/>
                </a:solidFill>
              </a:rPr>
              <a:t>Federal GIS Conference</a:t>
            </a:r>
            <a:endParaRPr lang="en-US" sz="2000" b="0" dirty="0">
              <a:solidFill>
                <a:sysClr val="window" lastClr="FFFFFF"/>
              </a:solidFill>
            </a:endParaRPr>
          </a:p>
        </p:txBody>
      </p:sp>
    </p:spTree>
    <p:extLst>
      <p:ext uri="{BB962C8B-B14F-4D97-AF65-F5344CB8AC3E}">
        <p14:creationId xmlns:p14="http://schemas.microsoft.com/office/powerpoint/2010/main" val="3879600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556203"/>
            <a:ext cx="10826496" cy="369332"/>
          </a:xfrm>
        </p:spPr>
        <p:txBody>
          <a:bodyPr/>
          <a:lstStyle/>
          <a:p>
            <a:r>
              <a:rPr lang="en-US" dirty="0" smtClean="0"/>
              <a:t>Say your boss calls you into his office….</a:t>
            </a:r>
            <a:endParaRPr lang="en-US" dirty="0"/>
          </a:p>
        </p:txBody>
      </p:sp>
      <p:grpSp>
        <p:nvGrpSpPr>
          <p:cNvPr id="5" name="Group 4"/>
          <p:cNvGrpSpPr/>
          <p:nvPr/>
        </p:nvGrpSpPr>
        <p:grpSpPr>
          <a:xfrm>
            <a:off x="319896" y="1174023"/>
            <a:ext cx="10597173" cy="3079631"/>
            <a:chOff x="319896" y="1174023"/>
            <a:chExt cx="10597173" cy="30796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96" y="1174023"/>
              <a:ext cx="4619447" cy="3079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ounded Rectangular Callout 2"/>
            <p:cNvSpPr/>
            <p:nvPr/>
          </p:nvSpPr>
          <p:spPr bwMode="auto">
            <a:xfrm>
              <a:off x="5327153" y="1232593"/>
              <a:ext cx="5589916" cy="1018383"/>
            </a:xfrm>
            <a:prstGeom prst="wedgeRoundRectCallout">
              <a:avLst>
                <a:gd name="adj1" fmla="val -67248"/>
                <a:gd name="adj2" fmla="val 4788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a:solidFill>
                    <a:prstClr val="white"/>
                  </a:solidFill>
                </a:rPr>
                <a:t>“</a:t>
              </a:r>
              <a:r>
                <a:rPr lang="en-US" sz="2000" dirty="0">
                  <a:solidFill>
                    <a:prstClr val="white"/>
                  </a:solidFill>
                </a:rPr>
                <a:t>Hey, GIS person, I need a map made</a:t>
              </a:r>
              <a:r>
                <a:rPr lang="en-US" sz="2000" dirty="0" smtClean="0">
                  <a:solidFill>
                    <a:prstClr val="white"/>
                  </a:solidFill>
                </a:rPr>
                <a:t>. Can you do </a:t>
              </a:r>
            </a:p>
            <a:p>
              <a:pPr algn="ctr" eaLnBrk="0" fontAlgn="base" hangingPunct="0">
                <a:spcBef>
                  <a:spcPct val="0"/>
                </a:spcBef>
                <a:spcAft>
                  <a:spcPct val="0"/>
                </a:spcAft>
              </a:pPr>
              <a:r>
                <a:rPr lang="en-US" sz="2000" dirty="0">
                  <a:solidFill>
                    <a:prstClr val="white"/>
                  </a:solidFill>
                </a:rPr>
                <a:t>s</a:t>
              </a:r>
              <a:r>
                <a:rPr lang="en-US" sz="2000" dirty="0" smtClean="0">
                  <a:solidFill>
                    <a:prstClr val="white"/>
                  </a:solidFill>
                </a:rPr>
                <a:t>omething where it shows the routes of each soldier’s </a:t>
              </a:r>
            </a:p>
            <a:p>
              <a:pPr algn="ctr" eaLnBrk="0" fontAlgn="base" hangingPunct="0">
                <a:spcBef>
                  <a:spcPct val="0"/>
                </a:spcBef>
                <a:spcAft>
                  <a:spcPct val="0"/>
                </a:spcAft>
              </a:pPr>
              <a:r>
                <a:rPr lang="en-US" sz="2000" dirty="0" smtClean="0">
                  <a:solidFill>
                    <a:prstClr val="white"/>
                  </a:solidFill>
                </a:rPr>
                <a:t>home to his base??? “</a:t>
              </a:r>
              <a:endParaRPr lang="en-US" sz="1400" b="1" dirty="0">
                <a:solidFill>
                  <a:prstClr val="white"/>
                </a:solidFill>
              </a:endParaRPr>
            </a:p>
          </p:txBody>
        </p:sp>
      </p:grpSp>
      <p:grpSp>
        <p:nvGrpSpPr>
          <p:cNvPr id="13" name="Group 12"/>
          <p:cNvGrpSpPr/>
          <p:nvPr/>
        </p:nvGrpSpPr>
        <p:grpSpPr>
          <a:xfrm>
            <a:off x="1626972" y="3550627"/>
            <a:ext cx="9656723" cy="2993366"/>
            <a:chOff x="1626972" y="3550627"/>
            <a:chExt cx="9656723" cy="299336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646" y="3550627"/>
              <a:ext cx="4490049" cy="2993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ounded Rectangular Callout 11"/>
            <p:cNvSpPr/>
            <p:nvPr/>
          </p:nvSpPr>
          <p:spPr bwMode="auto">
            <a:xfrm>
              <a:off x="1626972" y="5393556"/>
              <a:ext cx="5589916" cy="1018383"/>
            </a:xfrm>
            <a:prstGeom prst="wedgeRoundRectCallout">
              <a:avLst>
                <a:gd name="adj1" fmla="val -67248"/>
                <a:gd name="adj2" fmla="val 4788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dirty="0" smtClean="0">
                  <a:solidFill>
                    <a:srgbClr val="FFFF96"/>
                  </a:solidFill>
                </a:rPr>
                <a:t>“Yes, that’s something I can do</a:t>
              </a:r>
              <a:r>
                <a:rPr lang="en-US" sz="2000" b="1" dirty="0" smtClean="0">
                  <a:solidFill>
                    <a:srgbClr val="FFFF96"/>
                  </a:solidFill>
                </a:rPr>
                <a:t>”</a:t>
              </a:r>
              <a:endParaRPr lang="en-US" sz="2000" b="1" dirty="0">
                <a:solidFill>
                  <a:srgbClr val="FFFF96"/>
                </a:solidFill>
              </a:endParaRPr>
            </a:p>
          </p:txBody>
        </p:sp>
      </p:grpSp>
    </p:spTree>
    <p:extLst>
      <p:ext uri="{BB962C8B-B14F-4D97-AF65-F5344CB8AC3E}">
        <p14:creationId xmlns:p14="http://schemas.microsoft.com/office/powerpoint/2010/main" val="25406167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838200" y="3385163"/>
            <a:ext cx="10078869" cy="2993366"/>
            <a:chOff x="838200" y="3385163"/>
            <a:chExt cx="10078869" cy="2993366"/>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7020" y="3385163"/>
              <a:ext cx="4490049" cy="2993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ounded Rectangular Callout 17"/>
            <p:cNvSpPr/>
            <p:nvPr/>
          </p:nvSpPr>
          <p:spPr bwMode="auto">
            <a:xfrm>
              <a:off x="838200" y="5161721"/>
              <a:ext cx="5589916" cy="1018383"/>
            </a:xfrm>
            <a:prstGeom prst="wedgeRoundRectCallout">
              <a:avLst>
                <a:gd name="adj1" fmla="val -67248"/>
                <a:gd name="adj2" fmla="val 4788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dirty="0" smtClean="0">
                  <a:solidFill>
                    <a:srgbClr val="FFFF96"/>
                  </a:solidFill>
                </a:rPr>
                <a:t>“Hmm, that does make it challenging, but </a:t>
              </a:r>
            </a:p>
            <a:p>
              <a:pPr algn="ctr" eaLnBrk="0" fontAlgn="base" hangingPunct="0">
                <a:spcBef>
                  <a:spcPct val="0"/>
                </a:spcBef>
                <a:spcAft>
                  <a:spcPct val="0"/>
                </a:spcAft>
              </a:pPr>
              <a:r>
                <a:rPr lang="en-US" sz="2000" dirty="0" smtClean="0">
                  <a:solidFill>
                    <a:srgbClr val="FFFF96"/>
                  </a:solidFill>
                </a:rPr>
                <a:t>could get it done”</a:t>
              </a:r>
              <a:endParaRPr lang="en-US" sz="2000" dirty="0">
                <a:solidFill>
                  <a:srgbClr val="FFFF96"/>
                </a:solidFill>
              </a:endParaRPr>
            </a:p>
          </p:txBody>
        </p:sp>
      </p:grpSp>
      <p:grpSp>
        <p:nvGrpSpPr>
          <p:cNvPr id="25" name="Group 24"/>
          <p:cNvGrpSpPr/>
          <p:nvPr/>
        </p:nvGrpSpPr>
        <p:grpSpPr>
          <a:xfrm>
            <a:off x="287059" y="1124213"/>
            <a:ext cx="10630010" cy="3309764"/>
            <a:chOff x="287059" y="1124213"/>
            <a:chExt cx="10630010" cy="3309764"/>
          </a:xfrm>
        </p:grpSpPr>
        <p:pic>
          <p:nvPicPr>
            <p:cNvPr id="9" name="Picture 8"/>
            <p:cNvPicPr>
              <a:picLocks noChangeAspect="1"/>
            </p:cNvPicPr>
            <p:nvPr/>
          </p:nvPicPr>
          <p:blipFill>
            <a:blip r:embed="rId4"/>
            <a:stretch>
              <a:fillRect/>
            </a:stretch>
          </p:blipFill>
          <p:spPr>
            <a:xfrm>
              <a:off x="287059" y="1124213"/>
              <a:ext cx="4716247" cy="3309764"/>
            </a:xfrm>
            <a:prstGeom prst="rect">
              <a:avLst/>
            </a:prstGeom>
          </p:spPr>
        </p:pic>
        <p:sp>
          <p:nvSpPr>
            <p:cNvPr id="24" name="Rounded Rectangular Callout 23"/>
            <p:cNvSpPr/>
            <p:nvPr/>
          </p:nvSpPr>
          <p:spPr bwMode="auto">
            <a:xfrm>
              <a:off x="5327153" y="1233985"/>
              <a:ext cx="5589916" cy="1018383"/>
            </a:xfrm>
            <a:prstGeom prst="wedgeRoundRectCallout">
              <a:avLst>
                <a:gd name="adj1" fmla="val -67248"/>
                <a:gd name="adj2" fmla="val 4788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smtClean="0">
                  <a:solidFill>
                    <a:prstClr val="white"/>
                  </a:solidFill>
                </a:rPr>
                <a:t>“</a:t>
              </a:r>
              <a:r>
                <a:rPr lang="en-US" sz="2000" dirty="0" smtClean="0">
                  <a:solidFill>
                    <a:prstClr val="white"/>
                  </a:solidFill>
                </a:rPr>
                <a:t>So there’s something like 30,000 addresses</a:t>
              </a:r>
            </a:p>
            <a:p>
              <a:pPr algn="ctr" eaLnBrk="0" fontAlgn="base" hangingPunct="0">
                <a:spcBef>
                  <a:spcPct val="0"/>
                </a:spcBef>
                <a:spcAft>
                  <a:spcPct val="0"/>
                </a:spcAft>
              </a:pPr>
              <a:r>
                <a:rPr lang="en-US" sz="2000" dirty="0" smtClean="0">
                  <a:solidFill>
                    <a:prstClr val="white"/>
                  </a:solidFill>
                </a:rPr>
                <a:t>and 300 or so bases. Does that make a big </a:t>
              </a:r>
            </a:p>
            <a:p>
              <a:pPr algn="ctr" eaLnBrk="0" fontAlgn="base" hangingPunct="0">
                <a:spcBef>
                  <a:spcPct val="0"/>
                </a:spcBef>
                <a:spcAft>
                  <a:spcPct val="0"/>
                </a:spcAft>
              </a:pPr>
              <a:r>
                <a:rPr lang="en-US" sz="2000" dirty="0">
                  <a:solidFill>
                    <a:prstClr val="white"/>
                  </a:solidFill>
                </a:rPr>
                <a:t>d</a:t>
              </a:r>
              <a:r>
                <a:rPr lang="en-US" sz="2000" dirty="0" smtClean="0">
                  <a:solidFill>
                    <a:prstClr val="white"/>
                  </a:solidFill>
                </a:rPr>
                <a:t>ifference in your analysis?“</a:t>
              </a:r>
              <a:endParaRPr lang="en-US" sz="1400" b="1" dirty="0">
                <a:solidFill>
                  <a:prstClr val="white"/>
                </a:solidFill>
              </a:endParaRPr>
            </a:p>
          </p:txBody>
        </p:sp>
      </p:grpSp>
      <p:sp>
        <p:nvSpPr>
          <p:cNvPr id="27" name="Title 26"/>
          <p:cNvSpPr>
            <a:spLocks noGrp="1"/>
          </p:cNvSpPr>
          <p:nvPr>
            <p:ph type="title"/>
          </p:nvPr>
        </p:nvSpPr>
        <p:spPr/>
        <p:txBody>
          <a:bodyPr/>
          <a:lstStyle/>
          <a:p>
            <a:endParaRPr lang="en-US"/>
          </a:p>
        </p:txBody>
      </p:sp>
    </p:spTree>
    <p:extLst>
      <p:ext uri="{BB962C8B-B14F-4D97-AF65-F5344CB8AC3E}">
        <p14:creationId xmlns:p14="http://schemas.microsoft.com/office/powerpoint/2010/main" val="18444686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47700" y="1761084"/>
            <a:ext cx="4583852" cy="3309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ounded Rectangular Callout 10"/>
          <p:cNvSpPr/>
          <p:nvPr/>
        </p:nvSpPr>
        <p:spPr bwMode="auto">
          <a:xfrm>
            <a:off x="5513765" y="2565861"/>
            <a:ext cx="5589916" cy="1018383"/>
          </a:xfrm>
          <a:prstGeom prst="wedgeRoundRectCallout">
            <a:avLst>
              <a:gd name="adj1" fmla="val -58902"/>
              <a:gd name="adj2" fmla="val 108358"/>
              <a:gd name="adj3" fmla="val 16667"/>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smtClean="0">
                <a:solidFill>
                  <a:prstClr val="white"/>
                </a:solidFill>
              </a:rPr>
              <a:t>“</a:t>
            </a:r>
            <a:r>
              <a:rPr lang="en-US" sz="2000" dirty="0" smtClean="0">
                <a:solidFill>
                  <a:prstClr val="white"/>
                </a:solidFill>
              </a:rPr>
              <a:t>Well, I need you to do this and fast! Get back</a:t>
            </a:r>
          </a:p>
          <a:p>
            <a:pPr algn="ctr" eaLnBrk="0" fontAlgn="base" hangingPunct="0">
              <a:spcBef>
                <a:spcPct val="0"/>
              </a:spcBef>
              <a:spcAft>
                <a:spcPct val="0"/>
              </a:spcAft>
            </a:pPr>
            <a:r>
              <a:rPr lang="en-US" sz="2000" dirty="0" smtClean="0">
                <a:solidFill>
                  <a:prstClr val="white"/>
                </a:solidFill>
              </a:rPr>
              <a:t>to me with updates”</a:t>
            </a:r>
            <a:endParaRPr lang="en-US" sz="1400" dirty="0">
              <a:solidFill>
                <a:prstClr val="white"/>
              </a:solidFill>
            </a:endParaRPr>
          </a:p>
        </p:txBody>
      </p:sp>
    </p:spTree>
    <p:extLst>
      <p:ext uri="{BB962C8B-B14F-4D97-AF65-F5344CB8AC3E}">
        <p14:creationId xmlns:p14="http://schemas.microsoft.com/office/powerpoint/2010/main" val="243994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7971" y="1146150"/>
            <a:ext cx="7902154" cy="5470722"/>
          </a:xfrm>
          <a:prstGeom prst="rect">
            <a:avLst/>
          </a:prstGeom>
        </p:spPr>
      </p:pic>
      <p:sp>
        <p:nvSpPr>
          <p:cNvPr id="2" name="Title 1"/>
          <p:cNvSpPr>
            <a:spLocks noGrp="1"/>
          </p:cNvSpPr>
          <p:nvPr>
            <p:ph type="title"/>
          </p:nvPr>
        </p:nvSpPr>
        <p:spPr/>
        <p:txBody>
          <a:bodyPr/>
          <a:lstStyle/>
          <a:p>
            <a:r>
              <a:rPr lang="en-US" dirty="0" smtClean="0"/>
              <a:t>So you go to your desk…</a:t>
            </a:r>
            <a:endParaRPr lang="en-US" dirty="0"/>
          </a:p>
        </p:txBody>
      </p:sp>
      <p:pic>
        <p:nvPicPr>
          <p:cNvPr id="5" name="Picture 4"/>
          <p:cNvPicPr>
            <a:picLocks noChangeAspect="1"/>
          </p:cNvPicPr>
          <p:nvPr/>
        </p:nvPicPr>
        <p:blipFill>
          <a:blip r:embed="rId4"/>
          <a:stretch>
            <a:fillRect/>
          </a:stretch>
        </p:blipFill>
        <p:spPr>
          <a:xfrm>
            <a:off x="524982" y="1267302"/>
            <a:ext cx="5051065" cy="3488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5"/>
          <a:srcRect l="278" t="-514" r="17621" b="514"/>
          <a:stretch/>
        </p:blipFill>
        <p:spPr>
          <a:xfrm>
            <a:off x="6099048" y="1267302"/>
            <a:ext cx="5061414" cy="3488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a:stretch>
            <a:fillRect/>
          </a:stretch>
        </p:blipFill>
        <p:spPr>
          <a:xfrm>
            <a:off x="1983118" y="2810210"/>
            <a:ext cx="4667250" cy="3638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7"/>
          <a:stretch>
            <a:fillRect/>
          </a:stretch>
        </p:blipFill>
        <p:spPr>
          <a:xfrm>
            <a:off x="7482568" y="2810210"/>
            <a:ext cx="3334084" cy="3705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8"/>
          <a:stretch>
            <a:fillRect/>
          </a:stretch>
        </p:blipFill>
        <p:spPr>
          <a:xfrm>
            <a:off x="838200" y="4130734"/>
            <a:ext cx="6737749" cy="1681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59864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6700" y="174624"/>
            <a:ext cx="9681903" cy="6258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bwMode="auto">
          <a:xfrm>
            <a:off x="266699" y="174624"/>
            <a:ext cx="9681903" cy="6258068"/>
          </a:xfrm>
          <a:prstGeom prst="rect">
            <a:avLst/>
          </a:prstGeom>
          <a:solidFill>
            <a:schemeClr val="tx1">
              <a:lumMod val="75000"/>
              <a:alpha val="4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sp>
        <p:nvSpPr>
          <p:cNvPr id="3" name="Content Placeholder 2"/>
          <p:cNvSpPr>
            <a:spLocks noGrp="1"/>
          </p:cNvSpPr>
          <p:nvPr>
            <p:ph sz="quarter" idx="10"/>
          </p:nvPr>
        </p:nvSpPr>
        <p:spPr>
          <a:xfrm>
            <a:off x="685800" y="6432692"/>
            <a:ext cx="10369296" cy="3429000"/>
          </a:xfrm>
        </p:spPr>
        <p:txBody>
          <a:bodyPr/>
          <a:lstStyle/>
          <a:p>
            <a:r>
              <a:rPr lang="en-US" dirty="0"/>
              <a:t>https://geonet.esri.com/message/57579</a:t>
            </a:r>
          </a:p>
        </p:txBody>
      </p:sp>
      <p:sp>
        <p:nvSpPr>
          <p:cNvPr id="9" name="Title 8"/>
          <p:cNvSpPr>
            <a:spLocks noGrp="1"/>
          </p:cNvSpPr>
          <p:nvPr>
            <p:ph type="title"/>
          </p:nvPr>
        </p:nvSpPr>
        <p:spPr/>
        <p:txBody>
          <a:bodyPr/>
          <a:lstStyle/>
          <a:p>
            <a:endParaRPr lang="en-US" dirty="0"/>
          </a:p>
        </p:txBody>
      </p:sp>
      <p:pic>
        <p:nvPicPr>
          <p:cNvPr id="13" name="Picture 12"/>
          <p:cNvPicPr>
            <a:picLocks noChangeAspect="1"/>
          </p:cNvPicPr>
          <p:nvPr/>
        </p:nvPicPr>
        <p:blipFill>
          <a:blip r:embed="rId4"/>
          <a:stretch>
            <a:fillRect/>
          </a:stretch>
        </p:blipFill>
        <p:spPr>
          <a:xfrm>
            <a:off x="1196151" y="1591378"/>
            <a:ext cx="9029700" cy="3495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p:cNvSpPr/>
          <p:nvPr/>
        </p:nvSpPr>
        <p:spPr bwMode="auto">
          <a:xfrm>
            <a:off x="1196151" y="1554278"/>
            <a:ext cx="9029700" cy="3532775"/>
          </a:xfrm>
          <a:prstGeom prst="rect">
            <a:avLst/>
          </a:prstGeom>
          <a:solidFill>
            <a:schemeClr val="tx1">
              <a:lumMod val="75000"/>
              <a:alpha val="4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pic>
        <p:nvPicPr>
          <p:cNvPr id="15" name="Picture 14"/>
          <p:cNvPicPr>
            <a:picLocks noChangeAspect="1"/>
          </p:cNvPicPr>
          <p:nvPr/>
        </p:nvPicPr>
        <p:blipFill>
          <a:blip r:embed="rId5"/>
          <a:stretch>
            <a:fillRect/>
          </a:stretch>
        </p:blipFill>
        <p:spPr>
          <a:xfrm>
            <a:off x="2022104" y="1354393"/>
            <a:ext cx="6321796" cy="4308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15"/>
          <p:cNvSpPr/>
          <p:nvPr/>
        </p:nvSpPr>
        <p:spPr bwMode="auto">
          <a:xfrm>
            <a:off x="2022104" y="1356511"/>
            <a:ext cx="6318504" cy="4325927"/>
          </a:xfrm>
          <a:prstGeom prst="rect">
            <a:avLst/>
          </a:prstGeom>
          <a:solidFill>
            <a:schemeClr val="tx1">
              <a:lumMod val="75000"/>
              <a:alpha val="4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pic>
        <p:nvPicPr>
          <p:cNvPr id="17" name="Picture 16"/>
          <p:cNvPicPr>
            <a:picLocks noChangeAspect="1"/>
          </p:cNvPicPr>
          <p:nvPr/>
        </p:nvPicPr>
        <p:blipFill>
          <a:blip r:embed="rId6"/>
          <a:stretch>
            <a:fillRect/>
          </a:stretch>
        </p:blipFill>
        <p:spPr>
          <a:xfrm>
            <a:off x="1517523" y="2947763"/>
            <a:ext cx="9163050" cy="2771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p:cNvSpPr/>
          <p:nvPr/>
        </p:nvSpPr>
        <p:spPr bwMode="auto">
          <a:xfrm>
            <a:off x="1517523" y="2904927"/>
            <a:ext cx="9163050" cy="2786360"/>
          </a:xfrm>
          <a:prstGeom prst="rect">
            <a:avLst/>
          </a:prstGeom>
          <a:solidFill>
            <a:schemeClr val="tx1">
              <a:lumMod val="75000"/>
              <a:alpha val="4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ndParaRPr>
          </a:p>
        </p:txBody>
      </p:sp>
      <p:pic>
        <p:nvPicPr>
          <p:cNvPr id="19" name="Picture 18"/>
          <p:cNvPicPr>
            <a:picLocks noChangeAspect="1"/>
          </p:cNvPicPr>
          <p:nvPr/>
        </p:nvPicPr>
        <p:blipFill>
          <a:blip r:embed="rId7"/>
          <a:stretch>
            <a:fillRect/>
          </a:stretch>
        </p:blipFill>
        <p:spPr>
          <a:xfrm>
            <a:off x="876300" y="1427259"/>
            <a:ext cx="9997994" cy="3770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43217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build="p"/>
      <p:bldP spid="14" grpId="0" animBg="1"/>
      <p:bldP spid="16"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a:blip r:embed="rId3"/>
          <a:stretch>
            <a:fillRect/>
          </a:stretch>
        </p:blipFill>
        <p:spPr>
          <a:xfrm>
            <a:off x="-4303" y="0"/>
            <a:ext cx="12167131" cy="6858000"/>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121178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2"/>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3"/>
          <a:stretch>
            <a:fillRect/>
          </a:stretch>
        </p:blipFill>
        <p:spPr>
          <a:xfrm>
            <a:off x="0" y="0"/>
            <a:ext cx="12192000" cy="6861919"/>
          </a:xfrm>
          <a:prstGeom prst="rect">
            <a:avLst/>
          </a:prstGeom>
        </p:spPr>
      </p:pic>
    </p:spTree>
    <p:extLst>
      <p:ext uri="{BB962C8B-B14F-4D97-AF65-F5344CB8AC3E}">
        <p14:creationId xmlns:p14="http://schemas.microsoft.com/office/powerpoint/2010/main" val="20297044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Templates</a:t>
            </a:r>
            <a:endParaRPr lang="en-US" dirty="0"/>
          </a:p>
        </p:txBody>
      </p:sp>
      <p:sp>
        <p:nvSpPr>
          <p:cNvPr id="3" name="Text Placeholder 2"/>
          <p:cNvSpPr>
            <a:spLocks noGrp="1"/>
          </p:cNvSpPr>
          <p:nvPr>
            <p:ph type="body" sz="quarter" idx="16"/>
          </p:nvPr>
        </p:nvSpPr>
        <p:spPr/>
        <p:txBody>
          <a:bodyPr/>
          <a:lstStyle/>
          <a:p>
            <a:endParaRPr lang="en-US" dirty="0">
              <a:solidFill>
                <a:srgbClr val="7A4D27"/>
              </a:solidFill>
            </a:endParaRPr>
          </a:p>
        </p:txBody>
      </p:sp>
      <p:sp>
        <p:nvSpPr>
          <p:cNvPr id="7" name="Rectangle 6"/>
          <p:cNvSpPr/>
          <p:nvPr/>
        </p:nvSpPr>
        <p:spPr bwMode="auto">
          <a:xfrm>
            <a:off x="926162" y="1683762"/>
            <a:ext cx="3112723" cy="543363"/>
          </a:xfrm>
          <a:prstGeom prst="rect">
            <a:avLst/>
          </a:prstGeom>
          <a:gradFill flip="none" rotWithShape="1">
            <a:gsLst>
              <a:gs pos="0">
                <a:srgbClr val="053264">
                  <a:alpha val="48000"/>
                </a:srgbClr>
              </a:gs>
              <a:gs pos="50000">
                <a:srgbClr val="053264"/>
              </a:gs>
              <a:gs pos="100000">
                <a:srgbClr val="053264">
                  <a:alpha val="46000"/>
                </a:srgbClr>
              </a:gs>
            </a:gsLst>
            <a:lin ang="10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r>
              <a:rPr lang="en-US" sz="1400" b="1" dirty="0" smtClean="0">
                <a:solidFill>
                  <a:prstClr val="white"/>
                </a:solidFill>
              </a:rPr>
              <a:t>Maps</a:t>
            </a:r>
            <a:endParaRPr lang="en-US" sz="1400" b="1" dirty="0">
              <a:solidFill>
                <a:prstClr val="white"/>
              </a:solidFill>
            </a:endParaRPr>
          </a:p>
        </p:txBody>
      </p:sp>
      <p:pic>
        <p:nvPicPr>
          <p:cNvPr id="9" name="Picture 8" descr="Iraq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788" y="4383011"/>
            <a:ext cx="3609378" cy="2027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ArcGIS_Map.jpg" descr="/Users/elbe7138/Desktop/Fed_support/links/ArcGIS_Map.jpg"/>
          <p:cNvPicPr>
            <a:picLocks noChangeAspect="1"/>
          </p:cNvPicPr>
          <p:nvPr/>
        </p:nvPicPr>
        <p:blipFill rotWithShape="1">
          <a:blip r:embed="rId4" r:link="rId5">
            <a:extLst>
              <a:ext uri="{28A0092B-C50C-407E-A947-70E740481C1C}">
                <a14:useLocalDpi xmlns:a14="http://schemas.microsoft.com/office/drawing/2010/main" val="0"/>
              </a:ext>
            </a:extLst>
          </a:blip>
          <a:srcRect r="1938"/>
          <a:stretch/>
        </p:blipFill>
        <p:spPr>
          <a:xfrm>
            <a:off x="4526009" y="619864"/>
            <a:ext cx="3908831" cy="2280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HLZ_Model.PNG"/>
          <p:cNvPicPr>
            <a:picLocks noChangeAspect="1"/>
          </p:cNvPicPr>
          <p:nvPr/>
        </p:nvPicPr>
        <p:blipFill rotWithShape="1">
          <a:blip r:embed="rId6">
            <a:extLst>
              <a:ext uri="{28A0092B-C50C-407E-A947-70E740481C1C}">
                <a14:useLocalDpi xmlns:a14="http://schemas.microsoft.com/office/drawing/2010/main" val="0"/>
              </a:ext>
            </a:extLst>
          </a:blip>
          <a:srcRect b="3592"/>
          <a:stretch/>
        </p:blipFill>
        <p:spPr>
          <a:xfrm>
            <a:off x="7395788" y="1926665"/>
            <a:ext cx="3665096" cy="1986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Template.PNG"/>
          <p:cNvPicPr>
            <a:picLocks noChangeAspect="1"/>
          </p:cNvPicPr>
          <p:nvPr/>
        </p:nvPicPr>
        <p:blipFill rotWithShape="1">
          <a:blip r:embed="rId7">
            <a:extLst>
              <a:ext uri="{28A0092B-C50C-407E-A947-70E740481C1C}">
                <a14:useLocalDpi xmlns:a14="http://schemas.microsoft.com/office/drawing/2010/main" val="0"/>
              </a:ext>
            </a:extLst>
          </a:blip>
          <a:srcRect b="1701"/>
          <a:stretch/>
        </p:blipFill>
        <p:spPr>
          <a:xfrm>
            <a:off x="4526009" y="3508303"/>
            <a:ext cx="3908831" cy="21602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ectangle 14"/>
          <p:cNvSpPr/>
          <p:nvPr/>
        </p:nvSpPr>
        <p:spPr bwMode="auto">
          <a:xfrm>
            <a:off x="926160" y="2900227"/>
            <a:ext cx="3112723" cy="543363"/>
          </a:xfrm>
          <a:prstGeom prst="rect">
            <a:avLst/>
          </a:prstGeom>
          <a:gradFill flip="none" rotWithShape="1">
            <a:gsLst>
              <a:gs pos="0">
                <a:srgbClr val="053264">
                  <a:alpha val="48000"/>
                </a:srgbClr>
              </a:gs>
              <a:gs pos="50000">
                <a:srgbClr val="053264"/>
              </a:gs>
              <a:gs pos="100000">
                <a:srgbClr val="053264">
                  <a:alpha val="52000"/>
                </a:srgbClr>
              </a:gs>
            </a:gsLst>
            <a:lin ang="10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r>
              <a:rPr lang="en-US" sz="1400" b="1" dirty="0" smtClean="0">
                <a:solidFill>
                  <a:prstClr val="white"/>
                </a:solidFill>
              </a:rPr>
              <a:t>Tools</a:t>
            </a:r>
            <a:endParaRPr lang="en-US" sz="1400" b="1" dirty="0">
              <a:solidFill>
                <a:prstClr val="white"/>
              </a:solidFill>
            </a:endParaRPr>
          </a:p>
        </p:txBody>
      </p:sp>
      <p:sp>
        <p:nvSpPr>
          <p:cNvPr id="18" name="Rectangle 17"/>
          <p:cNvSpPr/>
          <p:nvPr/>
        </p:nvSpPr>
        <p:spPr bwMode="auto">
          <a:xfrm>
            <a:off x="926161" y="4154103"/>
            <a:ext cx="3112723" cy="543363"/>
          </a:xfrm>
          <a:prstGeom prst="rect">
            <a:avLst/>
          </a:prstGeom>
          <a:gradFill flip="none" rotWithShape="1">
            <a:gsLst>
              <a:gs pos="0">
                <a:srgbClr val="053264">
                  <a:alpha val="48000"/>
                </a:srgbClr>
              </a:gs>
              <a:gs pos="50000">
                <a:srgbClr val="053264"/>
              </a:gs>
              <a:gs pos="100000">
                <a:srgbClr val="053264">
                  <a:alpha val="52000"/>
                </a:srgbClr>
              </a:gs>
            </a:gsLst>
            <a:lin ang="10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r>
              <a:rPr lang="en-US" sz="1400" b="1" dirty="0" smtClean="0">
                <a:solidFill>
                  <a:prstClr val="white"/>
                </a:solidFill>
              </a:rPr>
              <a:t>Services</a:t>
            </a:r>
            <a:endParaRPr lang="en-US" sz="1400" b="1" dirty="0">
              <a:solidFill>
                <a:prstClr val="white"/>
              </a:solidFill>
            </a:endParaRPr>
          </a:p>
        </p:txBody>
      </p:sp>
      <p:sp>
        <p:nvSpPr>
          <p:cNvPr id="19" name="Rectangle 18"/>
          <p:cNvSpPr/>
          <p:nvPr/>
        </p:nvSpPr>
        <p:spPr bwMode="auto">
          <a:xfrm>
            <a:off x="940092" y="5396882"/>
            <a:ext cx="3112723" cy="543363"/>
          </a:xfrm>
          <a:prstGeom prst="rect">
            <a:avLst/>
          </a:prstGeom>
          <a:gradFill flip="none" rotWithShape="1">
            <a:gsLst>
              <a:gs pos="0">
                <a:srgbClr val="053264">
                  <a:alpha val="48000"/>
                </a:srgbClr>
              </a:gs>
              <a:gs pos="50000">
                <a:srgbClr val="053264"/>
              </a:gs>
              <a:gs pos="100000">
                <a:srgbClr val="053264">
                  <a:alpha val="52000"/>
                </a:srgbClr>
              </a:gs>
            </a:gsLst>
            <a:lin ang="10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r>
              <a:rPr lang="en-US" sz="1400" b="1" dirty="0" smtClean="0">
                <a:solidFill>
                  <a:prstClr val="white"/>
                </a:solidFill>
              </a:rPr>
              <a:t>Applications Configuration</a:t>
            </a:r>
            <a:endParaRPr lang="en-US" sz="1400" b="1" dirty="0">
              <a:solidFill>
                <a:prstClr val="white"/>
              </a:solidFill>
            </a:endParaRPr>
          </a:p>
        </p:txBody>
      </p:sp>
    </p:spTree>
    <p:extLst>
      <p:ext uri="{BB962C8B-B14F-4D97-AF65-F5344CB8AC3E}">
        <p14:creationId xmlns:p14="http://schemas.microsoft.com/office/powerpoint/2010/main" val="40360743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49154"/>
          <a:stretch/>
        </p:blipFill>
        <p:spPr>
          <a:xfrm>
            <a:off x="7364864" y="1396379"/>
            <a:ext cx="4159233" cy="4090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p:cNvSpPr>
            <a:spLocks noGrp="1"/>
          </p:cNvSpPr>
          <p:nvPr>
            <p:ph type="body" sz="quarter" idx="14"/>
          </p:nvPr>
        </p:nvSpPr>
        <p:spPr>
          <a:xfrm>
            <a:off x="687263" y="6228104"/>
            <a:ext cx="10826495" cy="215444"/>
          </a:xfrm>
        </p:spPr>
        <p:txBody>
          <a:bodyPr/>
          <a:lstStyle/>
          <a:p>
            <a:r>
              <a:rPr lang="en-US" dirty="0"/>
              <a:t>http://blogs.esri.com/esri/arcgis/2014/10/28/find-the-distance-to-assets-from-bases/</a:t>
            </a:r>
          </a:p>
        </p:txBody>
      </p:sp>
      <p:sp>
        <p:nvSpPr>
          <p:cNvPr id="8" name="TextBox 7"/>
          <p:cNvSpPr txBox="1"/>
          <p:nvPr/>
        </p:nvSpPr>
        <p:spPr>
          <a:xfrm>
            <a:off x="866439" y="393699"/>
            <a:ext cx="10647319" cy="565659"/>
          </a:xfrm>
          <a:prstGeom prst="rect">
            <a:avLst/>
          </a:prstGeom>
          <a:noFill/>
          <a:effectLst/>
        </p:spPr>
        <p:txBody>
          <a:bodyPr wrap="square" lIns="0" tIns="0" rIns="0" bIns="0" rtlCol="0">
            <a:noAutofit/>
          </a:bodyPr>
          <a:lstStyle/>
          <a:p>
            <a:pPr eaLnBrk="0" hangingPunct="0"/>
            <a:r>
              <a:rPr lang="en-US" sz="2000" b="1" dirty="0" smtClean="0">
                <a:solidFill>
                  <a:prstClr val="white"/>
                </a:solidFill>
              </a:rPr>
              <a:t>Example: Distance to Asset Template</a:t>
            </a:r>
          </a:p>
          <a:p>
            <a:pPr eaLnBrk="0" hangingPunct="0"/>
            <a:endParaRPr lang="en-US" sz="2000" b="1" dirty="0" smtClean="0">
              <a:solidFill>
                <a:prstClr val="white"/>
              </a:solidFill>
            </a:endParaRPr>
          </a:p>
          <a:p>
            <a:pPr eaLnBrk="0" hangingPunct="0"/>
            <a:r>
              <a:rPr lang="en-US" sz="2000" b="1" dirty="0" smtClean="0">
                <a:solidFill>
                  <a:srgbClr val="FFFF00"/>
                </a:solidFill>
              </a:rPr>
              <a:t>Project: </a:t>
            </a:r>
          </a:p>
          <a:p>
            <a:pPr eaLnBrk="0" hangingPunct="0"/>
            <a:r>
              <a:rPr lang="en-US" sz="2000" b="1" dirty="0" smtClean="0">
                <a:solidFill>
                  <a:prstClr val="white"/>
                </a:solidFill>
              </a:rPr>
              <a:t>How far is it from a military service member’s</a:t>
            </a:r>
          </a:p>
          <a:p>
            <a:pPr eaLnBrk="0" hangingPunct="0"/>
            <a:r>
              <a:rPr lang="en-US" sz="2000" b="1" dirty="0" smtClean="0">
                <a:solidFill>
                  <a:prstClr val="white"/>
                </a:solidFill>
              </a:rPr>
              <a:t> home residence to his duty station?</a:t>
            </a:r>
          </a:p>
          <a:p>
            <a:pPr marL="342900" indent="-342900" eaLnBrk="0" hangingPunct="0">
              <a:buFont typeface="Arial" panose="020B0604020202020204" pitchFamily="34" charset="0"/>
              <a:buChar char="•"/>
            </a:pPr>
            <a:endParaRPr lang="en-US" sz="2000" b="1" dirty="0" smtClean="0">
              <a:solidFill>
                <a:prstClr val="white"/>
              </a:solidFill>
            </a:endParaRPr>
          </a:p>
          <a:p>
            <a:pPr eaLnBrk="0" hangingPunct="0"/>
            <a:r>
              <a:rPr lang="en-US" sz="2000" b="1" dirty="0" smtClean="0">
                <a:solidFill>
                  <a:srgbClr val="FFFF00"/>
                </a:solidFill>
              </a:rPr>
              <a:t>Data: </a:t>
            </a:r>
            <a:endParaRPr lang="en-US" sz="2000" b="1" dirty="0">
              <a:solidFill>
                <a:srgbClr val="FFFF00"/>
              </a:solidFill>
            </a:endParaRPr>
          </a:p>
          <a:p>
            <a:pPr marL="342900" indent="-342900" eaLnBrk="0" hangingPunct="0">
              <a:buFont typeface="Arial" panose="020B0604020202020204" pitchFamily="34" charset="0"/>
              <a:buChar char="•"/>
            </a:pPr>
            <a:r>
              <a:rPr lang="en-US" sz="2000" b="1" dirty="0" smtClean="0">
                <a:solidFill>
                  <a:prstClr val="white"/>
                </a:solidFill>
              </a:rPr>
              <a:t>30,000 Personnel address records in spreadsheet</a:t>
            </a:r>
          </a:p>
          <a:p>
            <a:pPr marL="342900" indent="-342900" eaLnBrk="0" hangingPunct="0">
              <a:buFont typeface="Arial" panose="020B0604020202020204" pitchFamily="34" charset="0"/>
              <a:buChar char="•"/>
            </a:pPr>
            <a:r>
              <a:rPr lang="en-US" sz="2000" b="1" dirty="0" smtClean="0">
                <a:solidFill>
                  <a:prstClr val="white"/>
                </a:solidFill>
              </a:rPr>
              <a:t>300 + Base address records</a:t>
            </a:r>
          </a:p>
          <a:p>
            <a:pPr marL="342900" indent="-342900" eaLnBrk="0" hangingPunct="0">
              <a:buFont typeface="Arial" panose="020B0604020202020204" pitchFamily="34" charset="0"/>
              <a:buChar char="•"/>
            </a:pPr>
            <a:endParaRPr lang="en-US" sz="2000" b="1" dirty="0">
              <a:solidFill>
                <a:prstClr val="white"/>
              </a:solidFill>
            </a:endParaRPr>
          </a:p>
          <a:p>
            <a:pPr marL="342900" indent="-342900" eaLnBrk="0" hangingPunct="0">
              <a:buFont typeface="Arial" panose="020B0604020202020204" pitchFamily="34" charset="0"/>
              <a:buChar char="•"/>
            </a:pPr>
            <a:endParaRPr lang="en-US" sz="2000" b="1" dirty="0">
              <a:solidFill>
                <a:prstClr val="white"/>
              </a:solidFill>
            </a:endParaRPr>
          </a:p>
          <a:p>
            <a:pPr marL="342900" indent="-342900" eaLnBrk="0" hangingPunct="0">
              <a:buFont typeface="Arial" panose="020B0604020202020204" pitchFamily="34" charset="0"/>
              <a:buChar char="•"/>
            </a:pPr>
            <a:endParaRPr lang="en-US" sz="2000" b="1" dirty="0" smtClean="0">
              <a:solidFill>
                <a:prstClr val="white"/>
              </a:solidFill>
            </a:endParaRPr>
          </a:p>
          <a:p>
            <a:pPr eaLnBrk="0" hangingPunct="0"/>
            <a:endParaRPr lang="en-US" sz="2000" b="1" dirty="0" smtClean="0">
              <a:solidFill>
                <a:prstClr val="white"/>
              </a:solidFill>
            </a:endParaRPr>
          </a:p>
          <a:p>
            <a:pPr eaLnBrk="0" hangingPunct="0"/>
            <a:endParaRPr lang="en-US" sz="2000" b="1" dirty="0" smtClean="0">
              <a:solidFill>
                <a:prstClr val="white"/>
              </a:solidFill>
            </a:endParaRPr>
          </a:p>
          <a:p>
            <a:pPr eaLnBrk="0" hangingPunct="0"/>
            <a:endParaRPr lang="en-US" sz="2000" b="1" dirty="0" smtClean="0">
              <a:solidFill>
                <a:prstClr val="white"/>
              </a:solidFill>
            </a:endParaRPr>
          </a:p>
        </p:txBody>
      </p:sp>
      <p:sp>
        <p:nvSpPr>
          <p:cNvPr id="12" name="Rectangle 11"/>
          <p:cNvSpPr/>
          <p:nvPr/>
        </p:nvSpPr>
        <p:spPr bwMode="auto">
          <a:xfrm>
            <a:off x="7364864" y="1396379"/>
            <a:ext cx="4148894" cy="4090022"/>
          </a:xfrm>
          <a:prstGeom prst="rect">
            <a:avLst/>
          </a:prstGeom>
          <a:solidFill>
            <a:schemeClr val="tx1">
              <a:lumMod val="75000"/>
              <a:alpha val="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9600" b="1" dirty="0" smtClean="0">
                <a:ln w="9525">
                  <a:solidFill>
                    <a:prstClr val="black"/>
                  </a:solidFill>
                  <a:prstDash val="solid"/>
                </a:ln>
                <a:solidFill>
                  <a:srgbClr val="FFFF96">
                    <a:lumMod val="75000"/>
                  </a:srgbClr>
                </a:solidFill>
                <a:effectLst>
                  <a:outerShdw blurRad="12700" dist="38100" dir="2700000" algn="tl" rotWithShape="0">
                    <a:prstClr val="black">
                      <a:lumMod val="50000"/>
                    </a:prstClr>
                  </a:outerShdw>
                </a:effectLst>
              </a:rPr>
              <a:t>?</a:t>
            </a:r>
            <a:endParaRPr lang="en-US" sz="9600" b="1" dirty="0">
              <a:solidFill>
                <a:srgbClr val="FFFF96">
                  <a:lumMod val="75000"/>
                </a:srgbClr>
              </a:solidFill>
            </a:endParaRPr>
          </a:p>
        </p:txBody>
      </p:sp>
      <p:sp>
        <p:nvSpPr>
          <p:cNvPr id="13" name="Rectangle 12"/>
          <p:cNvSpPr/>
          <p:nvPr/>
        </p:nvSpPr>
        <p:spPr>
          <a:xfrm>
            <a:off x="822400" y="3429000"/>
            <a:ext cx="6096000" cy="1477328"/>
          </a:xfrm>
          <a:prstGeom prst="rect">
            <a:avLst/>
          </a:prstGeom>
        </p:spPr>
        <p:txBody>
          <a:bodyPr>
            <a:spAutoFit/>
          </a:bodyPr>
          <a:lstStyle/>
          <a:p>
            <a:pPr eaLnBrk="0" hangingPunct="0"/>
            <a:r>
              <a:rPr lang="en-US" b="1" dirty="0" smtClean="0">
                <a:solidFill>
                  <a:srgbClr val="CC0000"/>
                </a:solidFill>
              </a:rPr>
              <a:t>Challenges:</a:t>
            </a:r>
            <a:endParaRPr lang="en-US" b="1" dirty="0">
              <a:solidFill>
                <a:srgbClr val="CC0000"/>
              </a:solidFill>
            </a:endParaRPr>
          </a:p>
          <a:p>
            <a:pPr marL="285750" indent="-285750" eaLnBrk="0" hangingPunct="0">
              <a:buFont typeface="Arial" panose="020B0604020202020204" pitchFamily="34" charset="0"/>
              <a:buChar char="•"/>
            </a:pPr>
            <a:r>
              <a:rPr lang="en-US" b="1" dirty="0" smtClean="0">
                <a:solidFill>
                  <a:prstClr val="white"/>
                </a:solidFill>
              </a:rPr>
              <a:t>Geocoding of addresses</a:t>
            </a:r>
            <a:endParaRPr lang="en-US" b="1" dirty="0">
              <a:solidFill>
                <a:prstClr val="white"/>
              </a:solidFill>
            </a:endParaRPr>
          </a:p>
          <a:p>
            <a:pPr marL="285750" indent="-285750" eaLnBrk="0" hangingPunct="0">
              <a:buFont typeface="Arial" panose="020B0604020202020204" pitchFamily="34" charset="0"/>
              <a:buChar char="•"/>
            </a:pPr>
            <a:r>
              <a:rPr lang="en-US" b="1" dirty="0" err="1" smtClean="0">
                <a:solidFill>
                  <a:prstClr val="white"/>
                </a:solidFill>
              </a:rPr>
              <a:t>Modelbuilder</a:t>
            </a:r>
            <a:r>
              <a:rPr lang="en-US" b="1" dirty="0" smtClean="0">
                <a:solidFill>
                  <a:prstClr val="white"/>
                </a:solidFill>
              </a:rPr>
              <a:t> and </a:t>
            </a:r>
            <a:r>
              <a:rPr lang="en-US" b="1" dirty="0" err="1" smtClean="0">
                <a:solidFill>
                  <a:prstClr val="white"/>
                </a:solidFill>
              </a:rPr>
              <a:t>Geoprocessing</a:t>
            </a:r>
            <a:r>
              <a:rPr lang="en-US" b="1" dirty="0" smtClean="0">
                <a:solidFill>
                  <a:prstClr val="white"/>
                </a:solidFill>
              </a:rPr>
              <a:t> Models</a:t>
            </a:r>
          </a:p>
          <a:p>
            <a:pPr marL="285750" indent="-285750" eaLnBrk="0" hangingPunct="0">
              <a:buFont typeface="Arial" panose="020B0604020202020204" pitchFamily="34" charset="0"/>
              <a:buChar char="•"/>
            </a:pPr>
            <a:r>
              <a:rPr lang="en-US" b="1" dirty="0" smtClean="0">
                <a:solidFill>
                  <a:prstClr val="white"/>
                </a:solidFill>
              </a:rPr>
              <a:t>Networks</a:t>
            </a:r>
          </a:p>
          <a:p>
            <a:pPr marL="285750" indent="-285750" eaLnBrk="0" hangingPunct="0">
              <a:buFont typeface="Arial" panose="020B0604020202020204" pitchFamily="34" charset="0"/>
              <a:buChar char="•"/>
            </a:pPr>
            <a:endParaRPr lang="en-US" b="1" dirty="0">
              <a:solidFill>
                <a:prstClr val="white"/>
              </a:solidFill>
            </a:endParaRPr>
          </a:p>
        </p:txBody>
      </p:sp>
    </p:spTree>
    <p:extLst>
      <p:ext uri="{BB962C8B-B14F-4D97-AF65-F5344CB8AC3E}">
        <p14:creationId xmlns:p14="http://schemas.microsoft.com/office/powerpoint/2010/main" val="15299739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17956" y="3752895"/>
            <a:ext cx="5262362" cy="636542"/>
          </a:xfrm>
        </p:spPr>
        <p:txBody>
          <a:bodyPr>
            <a:noAutofit/>
          </a:bodyPr>
          <a:lstStyle/>
          <a:p>
            <a:pPr algn="l"/>
            <a:r>
              <a:rPr lang="en-US" sz="1800" dirty="0">
                <a:solidFill>
                  <a:schemeClr val="bg1"/>
                </a:solidFill>
                <a:latin typeface="DIN Condensed Bold"/>
                <a:cs typeface="DIN Condensed Bold"/>
              </a:rPr>
              <a:t>this is mean to be informal so drum up some good questions about speakers, esri, or GIS as a whole and we’ll address them afterwards.</a:t>
            </a:r>
          </a:p>
        </p:txBody>
      </p:sp>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192531" y="3183865"/>
            <a:ext cx="1095173"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first off</a:t>
            </a:r>
          </a:p>
        </p:txBody>
      </p:sp>
    </p:spTree>
    <p:extLst>
      <p:ext uri="{BB962C8B-B14F-4D97-AF65-F5344CB8AC3E}">
        <p14:creationId xmlns:p14="http://schemas.microsoft.com/office/powerpoint/2010/main" val="875923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mple Assets 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4" y="853205"/>
            <a:ext cx="3849515" cy="1867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0281" y="273477"/>
            <a:ext cx="10647319" cy="565659"/>
          </a:xfrm>
          <a:prstGeom prst="rect">
            <a:avLst/>
          </a:prstGeom>
          <a:noFill/>
          <a:effectLst/>
        </p:spPr>
        <p:txBody>
          <a:bodyPr wrap="square" lIns="0" tIns="0" rIns="0" bIns="0" rtlCol="0">
            <a:noAutofit/>
          </a:bodyPr>
          <a:lstStyle/>
          <a:p>
            <a:pPr eaLnBrk="0" hangingPunct="0"/>
            <a:r>
              <a:rPr lang="en-US" sz="2000" b="1" dirty="0" smtClean="0">
                <a:solidFill>
                  <a:prstClr val="white"/>
                </a:solidFill>
              </a:rPr>
              <a:t>Example: Distance to Asset Template</a:t>
            </a:r>
          </a:p>
          <a:p>
            <a:pPr eaLnBrk="0" hangingPunct="0"/>
            <a:endParaRPr lang="en-US" sz="2000" b="1" dirty="0" smtClean="0">
              <a:solidFill>
                <a:prstClr val="white"/>
              </a:solidFill>
            </a:endParaRPr>
          </a:p>
          <a:p>
            <a:pPr marL="342900" indent="-342900" eaLnBrk="0" hangingPunct="0">
              <a:buFont typeface="Arial" panose="020B0604020202020204" pitchFamily="34" charset="0"/>
              <a:buChar char="•"/>
            </a:pPr>
            <a:endParaRPr lang="en-US" sz="2000" b="1" dirty="0">
              <a:solidFill>
                <a:prstClr val="white"/>
              </a:solidFill>
            </a:endParaRPr>
          </a:p>
          <a:p>
            <a:pPr marL="342900" indent="-342900" eaLnBrk="0" hangingPunct="0">
              <a:buFont typeface="Arial" panose="020B0604020202020204" pitchFamily="34" charset="0"/>
              <a:buChar char="•"/>
            </a:pPr>
            <a:endParaRPr lang="en-US" sz="2000" b="1" dirty="0">
              <a:solidFill>
                <a:prstClr val="white"/>
              </a:solidFill>
            </a:endParaRPr>
          </a:p>
          <a:p>
            <a:pPr marL="342900" indent="-342900" eaLnBrk="0" hangingPunct="0">
              <a:buFont typeface="Arial" panose="020B0604020202020204" pitchFamily="34" charset="0"/>
              <a:buChar char="•"/>
            </a:pPr>
            <a:endParaRPr lang="en-US" sz="2000" b="1" dirty="0" smtClean="0">
              <a:solidFill>
                <a:prstClr val="white"/>
              </a:solidFill>
            </a:endParaRPr>
          </a:p>
          <a:p>
            <a:pPr eaLnBrk="0" hangingPunct="0"/>
            <a:endParaRPr lang="en-US" sz="2000" b="1" dirty="0" smtClean="0">
              <a:solidFill>
                <a:prstClr val="white"/>
              </a:solidFill>
            </a:endParaRPr>
          </a:p>
          <a:p>
            <a:pPr eaLnBrk="0" hangingPunct="0"/>
            <a:endParaRPr lang="en-US" sz="2000" b="1" dirty="0" smtClean="0">
              <a:solidFill>
                <a:prstClr val="white"/>
              </a:solidFill>
            </a:endParaRPr>
          </a:p>
          <a:p>
            <a:pPr eaLnBrk="0" hangingPunct="0"/>
            <a:endParaRPr lang="en-US" sz="2000" b="1" dirty="0" smtClean="0">
              <a:solidFill>
                <a:prstClr val="white"/>
              </a:solidFill>
            </a:endParaRPr>
          </a:p>
        </p:txBody>
      </p:sp>
      <p:sp>
        <p:nvSpPr>
          <p:cNvPr id="2" name="Text Placeholder 1"/>
          <p:cNvSpPr>
            <a:spLocks noGrp="1"/>
          </p:cNvSpPr>
          <p:nvPr>
            <p:ph type="body" sz="quarter" idx="14"/>
          </p:nvPr>
        </p:nvSpPr>
        <p:spPr/>
        <p:txBody>
          <a:bodyPr/>
          <a:lstStyle/>
          <a:p>
            <a:endParaRPr lang="en-US"/>
          </a:p>
        </p:txBody>
      </p:sp>
      <p:pic>
        <p:nvPicPr>
          <p:cNvPr id="5" name="Content Placeholder 4"/>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49154"/>
          <a:stretch/>
        </p:blipFill>
        <p:spPr>
          <a:xfrm>
            <a:off x="4281859" y="853205"/>
            <a:ext cx="1899361" cy="1867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5"/>
          <a:srcRect r="42390" b="543"/>
          <a:stretch/>
        </p:blipFill>
        <p:spPr>
          <a:xfrm>
            <a:off x="7594906" y="1953527"/>
            <a:ext cx="4105581" cy="3334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6"/>
          <a:stretch>
            <a:fillRect/>
          </a:stretch>
        </p:blipFill>
        <p:spPr>
          <a:xfrm>
            <a:off x="420944" y="4010756"/>
            <a:ext cx="5766106" cy="2573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1302258" y="1676804"/>
            <a:ext cx="3143250" cy="766146"/>
          </a:xfrm>
          <a:prstGeom prst="rect">
            <a:avLst/>
          </a:prstGeom>
          <a:noFill/>
          <a:effectLst/>
        </p:spPr>
        <p:txBody>
          <a:bodyPr wrap="square" lIns="0" tIns="0" rIns="0" bIns="0" rtlCol="0">
            <a:noAutofit/>
          </a:bodyPr>
          <a:lstStyle/>
          <a:p>
            <a:pPr eaLnBrk="0" hangingPunct="0">
              <a:lnSpc>
                <a:spcPts val="1800"/>
              </a:lnSpc>
            </a:pPr>
            <a:r>
              <a:rPr lang="en-US" sz="3600" b="1" dirty="0" smtClean="0">
                <a:ln w="9525">
                  <a:solidFill>
                    <a:prstClr val="black"/>
                  </a:solidFill>
                  <a:prstDash val="solid"/>
                </a:ln>
                <a:solidFill>
                  <a:prstClr val="white"/>
                </a:solidFill>
                <a:effectLst>
                  <a:outerShdw blurRad="12700" dist="38100" dir="2700000" algn="tl" rotWithShape="0">
                    <a:prstClr val="black">
                      <a:lumMod val="50000"/>
                    </a:prstClr>
                  </a:outerShdw>
                </a:effectLst>
              </a:rPr>
              <a:t>Data</a:t>
            </a:r>
          </a:p>
        </p:txBody>
      </p:sp>
      <p:sp>
        <p:nvSpPr>
          <p:cNvPr id="22" name="TextBox 21"/>
          <p:cNvSpPr txBox="1"/>
          <p:nvPr/>
        </p:nvSpPr>
        <p:spPr>
          <a:xfrm>
            <a:off x="4613477" y="1658158"/>
            <a:ext cx="3143250" cy="766146"/>
          </a:xfrm>
          <a:prstGeom prst="rect">
            <a:avLst/>
          </a:prstGeom>
          <a:noFill/>
          <a:effectLst/>
        </p:spPr>
        <p:txBody>
          <a:bodyPr wrap="square" lIns="0" tIns="0" rIns="0" bIns="0" rtlCol="0">
            <a:noAutofit/>
          </a:bodyPr>
          <a:lstStyle/>
          <a:p>
            <a:pPr eaLnBrk="0" hangingPunct="0">
              <a:lnSpc>
                <a:spcPts val="1800"/>
              </a:lnSpc>
            </a:pPr>
            <a:r>
              <a:rPr lang="en-US" sz="3600" b="1" dirty="0" smtClean="0">
                <a:ln w="9525">
                  <a:solidFill>
                    <a:prstClr val="black"/>
                  </a:solidFill>
                  <a:prstDash val="solid"/>
                </a:ln>
                <a:solidFill>
                  <a:prstClr val="white"/>
                </a:solidFill>
                <a:effectLst>
                  <a:outerShdw blurRad="12700" dist="38100" dir="2700000" algn="tl" rotWithShape="0">
                    <a:prstClr val="black">
                      <a:lumMod val="50000"/>
                    </a:prstClr>
                  </a:outerShdw>
                </a:effectLst>
              </a:rPr>
              <a:t>Maps</a:t>
            </a:r>
          </a:p>
        </p:txBody>
      </p:sp>
      <p:grpSp>
        <p:nvGrpSpPr>
          <p:cNvPr id="21" name="Group 20"/>
          <p:cNvGrpSpPr/>
          <p:nvPr/>
        </p:nvGrpSpPr>
        <p:grpSpPr>
          <a:xfrm>
            <a:off x="1642071" y="2448073"/>
            <a:ext cx="4311869" cy="1665089"/>
            <a:chOff x="919670" y="2434004"/>
            <a:chExt cx="4311869" cy="1665089"/>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670" y="2434004"/>
              <a:ext cx="3428944" cy="1665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p:cNvSpPr txBox="1"/>
            <p:nvPr/>
          </p:nvSpPr>
          <p:spPr>
            <a:xfrm>
              <a:off x="2088289" y="3223567"/>
              <a:ext cx="3143250" cy="766146"/>
            </a:xfrm>
            <a:prstGeom prst="rect">
              <a:avLst/>
            </a:prstGeom>
            <a:noFill/>
            <a:effectLst/>
          </p:spPr>
          <p:txBody>
            <a:bodyPr wrap="square" lIns="0" tIns="0" rIns="0" bIns="0" rtlCol="0">
              <a:noAutofit/>
            </a:bodyPr>
            <a:lstStyle/>
            <a:p>
              <a:pPr eaLnBrk="0" hangingPunct="0">
                <a:lnSpc>
                  <a:spcPts val="1800"/>
                </a:lnSpc>
              </a:pPr>
              <a:r>
                <a:rPr lang="en-US" sz="3600" b="1" dirty="0" smtClean="0">
                  <a:ln w="9525">
                    <a:solidFill>
                      <a:prstClr val="black"/>
                    </a:solidFill>
                    <a:prstDash val="solid"/>
                  </a:ln>
                  <a:solidFill>
                    <a:prstClr val="white"/>
                  </a:solidFill>
                  <a:effectLst>
                    <a:outerShdw blurRad="12700" dist="38100" dir="2700000" algn="tl" rotWithShape="0">
                      <a:prstClr val="black">
                        <a:lumMod val="50000"/>
                      </a:prstClr>
                    </a:outerShdw>
                  </a:effectLst>
                </a:rPr>
                <a:t>Tools </a:t>
              </a:r>
            </a:p>
          </p:txBody>
        </p:sp>
      </p:grpSp>
      <p:sp>
        <p:nvSpPr>
          <p:cNvPr id="25" name="TextBox 24"/>
          <p:cNvSpPr txBox="1"/>
          <p:nvPr/>
        </p:nvSpPr>
        <p:spPr>
          <a:xfrm>
            <a:off x="1828800" y="5293577"/>
            <a:ext cx="3759804" cy="766146"/>
          </a:xfrm>
          <a:prstGeom prst="rect">
            <a:avLst/>
          </a:prstGeom>
          <a:noFill/>
          <a:effectLst/>
        </p:spPr>
        <p:txBody>
          <a:bodyPr wrap="square" lIns="0" tIns="0" rIns="0" bIns="0" rtlCol="0">
            <a:noAutofit/>
          </a:bodyPr>
          <a:lstStyle/>
          <a:p>
            <a:pPr eaLnBrk="0" hangingPunct="0">
              <a:lnSpc>
                <a:spcPts val="1800"/>
              </a:lnSpc>
            </a:pPr>
            <a:r>
              <a:rPr lang="en-US" sz="3600" b="1" dirty="0" smtClean="0">
                <a:ln w="9525">
                  <a:solidFill>
                    <a:prstClr val="black"/>
                  </a:solidFill>
                  <a:prstDash val="solid"/>
                </a:ln>
                <a:solidFill>
                  <a:prstClr val="white"/>
                </a:solidFill>
                <a:effectLst>
                  <a:outerShdw blurRad="12700" dist="38100" dir="2700000" algn="tl" rotWithShape="0">
                    <a:prstClr val="black">
                      <a:lumMod val="50000"/>
                    </a:prstClr>
                  </a:outerShdw>
                </a:effectLst>
              </a:rPr>
              <a:t>Documentation </a:t>
            </a:r>
          </a:p>
        </p:txBody>
      </p:sp>
      <p:sp>
        <p:nvSpPr>
          <p:cNvPr id="24" name="Right Arrow 23"/>
          <p:cNvSpPr/>
          <p:nvPr/>
        </p:nvSpPr>
        <p:spPr bwMode="auto">
          <a:xfrm>
            <a:off x="5559009" y="2951219"/>
            <a:ext cx="1802787" cy="1000856"/>
          </a:xfrm>
          <a:prstGeom prst="rightArrow">
            <a:avLst/>
          </a:prstGeom>
          <a:solidFill>
            <a:srgbClr val="00B0F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prstClr val="black"/>
              </a:solidFill>
            </a:endParaRPr>
          </a:p>
        </p:txBody>
      </p:sp>
    </p:spTree>
    <p:extLst>
      <p:ext uri="{BB962C8B-B14F-4D97-AF65-F5344CB8AC3E}">
        <p14:creationId xmlns:p14="http://schemas.microsoft.com/office/powerpoint/2010/main" val="41136392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04" y="530112"/>
            <a:ext cx="10826496" cy="369332"/>
          </a:xfrm>
        </p:spPr>
        <p:txBody>
          <a:bodyPr/>
          <a:lstStyle/>
          <a:p>
            <a:r>
              <a:rPr lang="en-US" dirty="0" smtClean="0"/>
              <a:t>What is a “Solution Engineer?”</a:t>
            </a:r>
            <a:endParaRPr lang="en-US" dirty="0"/>
          </a:p>
        </p:txBody>
      </p:sp>
      <p:sp>
        <p:nvSpPr>
          <p:cNvPr id="3" name="Content Placeholder 2"/>
          <p:cNvSpPr>
            <a:spLocks noGrp="1"/>
          </p:cNvSpPr>
          <p:nvPr>
            <p:ph sz="half" idx="2"/>
          </p:nvPr>
        </p:nvSpPr>
        <p:spPr>
          <a:xfrm>
            <a:off x="1214425" y="1604672"/>
            <a:ext cx="5069306" cy="2032374"/>
          </a:xfrm>
        </p:spPr>
        <p:txBody>
          <a:bodyPr/>
          <a:lstStyle/>
          <a:p>
            <a:r>
              <a:rPr lang="en-US" dirty="0" smtClean="0"/>
              <a:t>Technical Marketing</a:t>
            </a:r>
          </a:p>
          <a:p>
            <a:r>
              <a:rPr lang="en-US" dirty="0" smtClean="0"/>
              <a:t>Professional Services</a:t>
            </a:r>
          </a:p>
          <a:p>
            <a:r>
              <a:rPr lang="en-US" dirty="0" smtClean="0"/>
              <a:t>In between sales and development</a:t>
            </a:r>
          </a:p>
          <a:p>
            <a:r>
              <a:rPr lang="en-US" dirty="0"/>
              <a:t>Liaise between Redlands and Customers</a:t>
            </a:r>
          </a:p>
          <a:p>
            <a:endParaRPr lang="en-US" dirty="0" smtClean="0"/>
          </a:p>
          <a:p>
            <a:endParaRPr lang="en-US" dirty="0"/>
          </a:p>
        </p:txBody>
      </p:sp>
      <p:grpSp>
        <p:nvGrpSpPr>
          <p:cNvPr id="13" name="Group 12"/>
          <p:cNvGrpSpPr/>
          <p:nvPr/>
        </p:nvGrpSpPr>
        <p:grpSpPr>
          <a:xfrm>
            <a:off x="112295" y="1742944"/>
            <a:ext cx="12079705" cy="5095644"/>
            <a:chOff x="112295" y="1742944"/>
            <a:chExt cx="12079705" cy="5095644"/>
          </a:xfrm>
        </p:grpSpPr>
        <p:sp>
          <p:nvSpPr>
            <p:cNvPr id="5" name="Rectangle 4"/>
            <p:cNvSpPr/>
            <p:nvPr/>
          </p:nvSpPr>
          <p:spPr>
            <a:xfrm>
              <a:off x="112295" y="6169189"/>
              <a:ext cx="12079705" cy="669399"/>
            </a:xfrm>
            <a:prstGeom prst="rect">
              <a:avLst/>
            </a:prstGeom>
          </p:spPr>
          <p:txBody>
            <a:bodyPr wrap="square">
              <a:spAutoFit/>
            </a:bodyPr>
            <a:lstStyle/>
            <a:p>
              <a:r>
                <a:rPr lang="en-US" dirty="0" smtClean="0">
                  <a:solidFill>
                    <a:prstClr val="white"/>
                  </a:solidFill>
                </a:rPr>
                <a:t>Source: </a:t>
              </a:r>
              <a:r>
                <a:rPr lang="en-US" dirty="0" smtClean="0">
                  <a:solidFill>
                    <a:prstClr val="white"/>
                  </a:solidFill>
                  <a:hlinkClick r:id="rId3"/>
                </a:rPr>
                <a:t>http</a:t>
              </a:r>
              <a:r>
                <a:rPr lang="en-US" dirty="0">
                  <a:solidFill>
                    <a:prstClr val="white"/>
                  </a:solidFill>
                  <a:hlinkClick r:id="rId3"/>
                </a:rPr>
                <a:t>://</a:t>
              </a:r>
              <a:r>
                <a:rPr lang="en-US" dirty="0" smtClean="0">
                  <a:solidFill>
                    <a:prstClr val="white"/>
                  </a:solidFill>
                  <a:hlinkClick r:id="rId3"/>
                </a:rPr>
                <a:t>www.toptentopten.com/topten/office+space+quotes</a:t>
              </a:r>
              <a:r>
                <a:rPr lang="en-US" dirty="0" smtClean="0">
                  <a:solidFill>
                    <a:prstClr val="white"/>
                  </a:solidFill>
                </a:rPr>
                <a:t>, </a:t>
              </a:r>
              <a:r>
                <a:rPr lang="en-US" i="1" dirty="0" smtClean="0">
                  <a:solidFill>
                    <a:prstClr val="white"/>
                  </a:solidFill>
                </a:rPr>
                <a:t>Office Space </a:t>
              </a:r>
              <a:r>
                <a:rPr lang="en-US" dirty="0" smtClean="0">
                  <a:solidFill>
                    <a:prstClr val="white"/>
                  </a:solidFill>
                </a:rPr>
                <a:t>(1999) Dir. M Judge, </a:t>
              </a:r>
              <a:r>
                <a:rPr lang="en-US" dirty="0" err="1" smtClean="0">
                  <a:solidFill>
                    <a:prstClr val="white"/>
                  </a:solidFill>
                </a:rPr>
                <a:t>Perf</a:t>
              </a:r>
              <a:r>
                <a:rPr lang="en-US" dirty="0" smtClean="0">
                  <a:solidFill>
                    <a:prstClr val="white"/>
                  </a:solidFill>
                </a:rPr>
                <a:t>. Richard </a:t>
              </a:r>
              <a:r>
                <a:rPr lang="en-US" dirty="0" err="1" smtClean="0">
                  <a:solidFill>
                    <a:prstClr val="white"/>
                  </a:solidFill>
                </a:rPr>
                <a:t>Riehle</a:t>
              </a:r>
              <a:r>
                <a:rPr lang="en-US" dirty="0" smtClean="0">
                  <a:solidFill>
                    <a:prstClr val="white"/>
                  </a:solidFill>
                </a:rPr>
                <a:t>, Twentieth Century Fox, 1999. </a:t>
              </a:r>
              <a:endParaRPr lang="en-US" dirty="0">
                <a:solidFill>
                  <a:prstClr val="white"/>
                </a:solidFill>
              </a:endParaRPr>
            </a:p>
          </p:txBody>
        </p:sp>
        <p:sp>
          <p:nvSpPr>
            <p:cNvPr id="6" name="Rectangle 5"/>
            <p:cNvSpPr/>
            <p:nvPr/>
          </p:nvSpPr>
          <p:spPr>
            <a:xfrm>
              <a:off x="1214425" y="3637046"/>
              <a:ext cx="6256421" cy="1754326"/>
            </a:xfrm>
            <a:prstGeom prst="rect">
              <a:avLst/>
            </a:prstGeom>
          </p:spPr>
          <p:txBody>
            <a:bodyPr wrap="square">
              <a:spAutoFit/>
            </a:bodyPr>
            <a:lstStyle/>
            <a:p>
              <a:r>
                <a:rPr lang="en-US" dirty="0" smtClean="0">
                  <a:solidFill>
                    <a:prstClr val="white"/>
                  </a:solidFill>
                </a:rPr>
                <a:t>“ Well-well </a:t>
              </a:r>
              <a:r>
                <a:rPr lang="en-US" dirty="0">
                  <a:solidFill>
                    <a:prstClr val="white"/>
                  </a:solidFill>
                </a:rPr>
                <a:t>look. I already told you: I deal with the </a:t>
              </a:r>
              <a:r>
                <a:rPr lang="en-US" dirty="0" smtClean="0">
                  <a:solidFill>
                    <a:prstClr val="white"/>
                  </a:solidFill>
                </a:rPr>
                <a:t>customers </a:t>
              </a:r>
              <a:r>
                <a:rPr lang="en-US" dirty="0">
                  <a:solidFill>
                    <a:prstClr val="white"/>
                  </a:solidFill>
                </a:rPr>
                <a:t>so the engineers don't have to. I have people skills; I am good at dealing with people. Can't you understand that? What the hell is wrong with you people</a:t>
              </a:r>
              <a:r>
                <a:rPr lang="en-US" dirty="0" smtClean="0">
                  <a:solidFill>
                    <a:prstClr val="white"/>
                  </a:solidFill>
                </a:rPr>
                <a:t>?” </a:t>
              </a:r>
              <a:r>
                <a:rPr lang="en-US" dirty="0">
                  <a:solidFill>
                    <a:prstClr val="white"/>
                  </a:solidFill>
                </a:rPr>
                <a:t>-  </a:t>
              </a:r>
              <a:endParaRPr lang="en-US" dirty="0" smtClean="0">
                <a:solidFill>
                  <a:prstClr val="white"/>
                </a:solidFill>
              </a:endParaRPr>
            </a:p>
            <a:p>
              <a:endParaRPr lang="en-US" dirty="0">
                <a:solidFill>
                  <a:prstClr val="white"/>
                </a:solidFill>
              </a:endParaRPr>
            </a:p>
            <a:p>
              <a:r>
                <a:rPr lang="en-US" dirty="0" smtClean="0">
                  <a:solidFill>
                    <a:prstClr val="white"/>
                  </a:solidFill>
                </a:rPr>
                <a:t>Tom </a:t>
              </a:r>
              <a:r>
                <a:rPr lang="en-US" dirty="0" err="1" smtClean="0">
                  <a:solidFill>
                    <a:prstClr val="white"/>
                  </a:solidFill>
                </a:rPr>
                <a:t>Smykowski</a:t>
              </a:r>
              <a:r>
                <a:rPr lang="en-US" dirty="0" smtClean="0">
                  <a:solidFill>
                    <a:prstClr val="white"/>
                  </a:solidFill>
                </a:rPr>
                <a:t>, Office Space</a:t>
              </a:r>
              <a:endParaRPr lang="en-US" dirty="0">
                <a:solidFill>
                  <a:prstClr val="white"/>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4752" y="1742944"/>
              <a:ext cx="3582848" cy="3821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5923825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6547375" y="5815275"/>
            <a:ext cx="4730225" cy="1107995"/>
          </a:xfrm>
          <a:prstGeom prst="rect">
            <a:avLst/>
          </a:prstGeom>
          <a:noFill/>
        </p:spPr>
        <p:txBody>
          <a:bodyPr vert="horz"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r">
              <a:defRPr/>
            </a:pPr>
            <a:r>
              <a:rPr lang="en-US" dirty="0" smtClean="0">
                <a:solidFill>
                  <a:sysClr val="window" lastClr="FFFFFF"/>
                </a:solidFill>
                <a:latin typeface="Avenir LT Std 35 Light"/>
                <a:cs typeface="Avenir LT Std 35 Light"/>
              </a:rPr>
              <a:t>Help People </a:t>
            </a:r>
            <a:br>
              <a:rPr lang="en-US" dirty="0" smtClean="0">
                <a:solidFill>
                  <a:sysClr val="window" lastClr="FFFFFF"/>
                </a:solidFill>
                <a:latin typeface="Avenir LT Std 35 Light"/>
                <a:cs typeface="Avenir LT Std 35 Light"/>
              </a:rPr>
            </a:br>
            <a:r>
              <a:rPr lang="en-US" b="0" dirty="0" smtClean="0">
                <a:solidFill>
                  <a:sysClr val="window" lastClr="FFFFFF"/>
                </a:solidFill>
                <a:latin typeface="Avenir LT Std 65 Medium"/>
                <a:cs typeface="Avenir LT Std 65 Medium"/>
              </a:rPr>
              <a:t>Make a Difference with Maps</a:t>
            </a:r>
            <a:r>
              <a:rPr lang="en-US" dirty="0" smtClean="0">
                <a:solidFill>
                  <a:sysClr val="window" lastClr="FFFFFF"/>
                </a:solidFill>
                <a:latin typeface="Avenir LT Std 55 Roman"/>
              </a:rPr>
              <a:t/>
            </a:r>
            <a:br>
              <a:rPr lang="en-US" dirty="0" smtClean="0">
                <a:solidFill>
                  <a:sysClr val="window" lastClr="FFFFFF"/>
                </a:solidFill>
                <a:latin typeface="Avenir LT Std 55 Roman"/>
              </a:rPr>
            </a:br>
            <a:endParaRPr lang="en-US" dirty="0">
              <a:solidFill>
                <a:sysClr val="window" lastClr="FFFFFF"/>
              </a:solidFill>
              <a:latin typeface="Avenir LT Std 55 Roman"/>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136" y="2877258"/>
            <a:ext cx="5658949" cy="3152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HelicopterLandingZonesV2.png"/>
          <p:cNvPicPr>
            <a:picLocks noChangeAspect="1"/>
          </p:cNvPicPr>
          <p:nvPr/>
        </p:nvPicPr>
        <p:blipFill rotWithShape="1">
          <a:blip r:embed="rId4" r:link="rId5">
            <a:extLst>
              <a:ext uri="{28A0092B-C50C-407E-A947-70E740481C1C}">
                <a14:useLocalDpi xmlns:a14="http://schemas.microsoft.com/office/drawing/2010/main" val="0"/>
              </a:ext>
            </a:extLst>
          </a:blip>
          <a:srcRect t="11732" r="28658" b="7903"/>
          <a:stretch/>
        </p:blipFill>
        <p:spPr>
          <a:xfrm>
            <a:off x="8330015" y="3101164"/>
            <a:ext cx="3448656" cy="1805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824" y="399043"/>
            <a:ext cx="2605341" cy="2450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824" y="3673446"/>
            <a:ext cx="4144174" cy="3035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9" name="Group 18"/>
          <p:cNvGrpSpPr/>
          <p:nvPr/>
        </p:nvGrpSpPr>
        <p:grpSpPr>
          <a:xfrm>
            <a:off x="1429986" y="1321864"/>
            <a:ext cx="3392064" cy="3838368"/>
            <a:chOff x="1544238" y="2104039"/>
            <a:chExt cx="2937555" cy="3324058"/>
          </a:xfrm>
        </p:grpSpPr>
        <p:pic>
          <p:nvPicPr>
            <p:cNvPr id="20" name="Picture 19" descr="Ops_Dashboard_Shelter_status.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401830" y="4068309"/>
              <a:ext cx="2079963" cy="1359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6" descr="C:\Users\dani6226\Desktop\incidentanalysi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4238" y="2104039"/>
              <a:ext cx="2718199" cy="20997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grpSp>
      <p:grpSp>
        <p:nvGrpSpPr>
          <p:cNvPr id="26" name="Group 25"/>
          <p:cNvGrpSpPr>
            <a:grpSpLocks noChangeAspect="1"/>
          </p:cNvGrpSpPr>
          <p:nvPr/>
        </p:nvGrpSpPr>
        <p:grpSpPr>
          <a:xfrm>
            <a:off x="4930002" y="476316"/>
            <a:ext cx="1912376" cy="3270156"/>
            <a:chOff x="7554241" y="-42477"/>
            <a:chExt cx="3462040" cy="5957717"/>
          </a:xfrm>
        </p:grpSpPr>
        <p:pic>
          <p:nvPicPr>
            <p:cNvPr id="24" name="Picture 23" descr="CS - ESRI Demo iPhone Image-new.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54241" y="-42477"/>
              <a:ext cx="3462040" cy="595771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4644" y="914400"/>
              <a:ext cx="2864316" cy="3892845"/>
            </a:xfrm>
            <a:prstGeom prst="rect">
              <a:avLst/>
            </a:prstGeom>
            <a:ln>
              <a:noFill/>
            </a:ln>
            <a:effectLst>
              <a:outerShdw blurRad="292100" dist="139700" dir="2700000" algn="tl" rotWithShape="0">
                <a:srgbClr val="333333">
                  <a:alpha val="65000"/>
                </a:srgbClr>
              </a:outerShdw>
            </a:effectLst>
          </p:spPr>
        </p:pic>
      </p:gr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3626" y="399043"/>
            <a:ext cx="4778517" cy="2356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537466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ArcGIS Solutions Pages – </a:t>
            </a:r>
            <a:r>
              <a:rPr lang="en-US" dirty="0" smtClean="0">
                <a:hlinkClick r:id="rId3"/>
              </a:rPr>
              <a:t>solutions.arcgis.com</a:t>
            </a:r>
            <a:endParaRPr lang="en-US" dirty="0"/>
          </a:p>
        </p:txBody>
      </p:sp>
      <p:pic>
        <p:nvPicPr>
          <p:cNvPr id="3" name="Picture 2"/>
          <p:cNvPicPr>
            <a:picLocks noChangeAspect="1"/>
          </p:cNvPicPr>
          <p:nvPr/>
        </p:nvPicPr>
        <p:blipFill>
          <a:blip r:embed="rId4"/>
          <a:stretch>
            <a:fillRect/>
          </a:stretch>
        </p:blipFill>
        <p:spPr>
          <a:xfrm>
            <a:off x="685800" y="1177463"/>
            <a:ext cx="10850358" cy="5544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8876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Pages/</a:t>
            </a:r>
            <a:r>
              <a:rPr lang="en-US" dirty="0" err="1" smtClean="0"/>
              <a:t>GitHub</a:t>
            </a:r>
            <a:r>
              <a:rPr lang="en-US" dirty="0" smtClean="0"/>
              <a:t> – Outlet to Share </a:t>
            </a:r>
            <a:endParaRPr lang="en-US" dirty="0"/>
          </a:p>
        </p:txBody>
      </p:sp>
      <p:sp>
        <p:nvSpPr>
          <p:cNvPr id="4" name="Text Placeholder 3"/>
          <p:cNvSpPr>
            <a:spLocks noGrp="1"/>
          </p:cNvSpPr>
          <p:nvPr>
            <p:ph type="body" sz="quarter" idx="14"/>
          </p:nvPr>
        </p:nvSpPr>
        <p:spPr/>
        <p:txBody>
          <a:bodyPr/>
          <a:lstStyle/>
          <a:p>
            <a:endParaRPr lang="en-US"/>
          </a:p>
        </p:txBody>
      </p:sp>
      <p:pic>
        <p:nvPicPr>
          <p:cNvPr id="5" name="Content Placeholder 4"/>
          <p:cNvPicPr>
            <a:picLocks noGrp="1" noChangeAspect="1"/>
          </p:cNvPicPr>
          <p:nvPr>
            <p:ph sz="half" idx="2"/>
          </p:nvPr>
        </p:nvPicPr>
        <p:blipFill>
          <a:blip r:embed="rId3"/>
          <a:stretch>
            <a:fillRect/>
          </a:stretch>
        </p:blipFill>
        <p:spPr>
          <a:xfrm>
            <a:off x="193240" y="2563905"/>
            <a:ext cx="7359344" cy="4105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5235387" y="1356757"/>
            <a:ext cx="6536391" cy="3815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5"/>
          <a:stretch>
            <a:fillRect/>
          </a:stretch>
        </p:blipFill>
        <p:spPr>
          <a:xfrm>
            <a:off x="5235387" y="2273475"/>
            <a:ext cx="6536391" cy="3626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6"/>
          <a:stretch>
            <a:fillRect/>
          </a:stretch>
        </p:blipFill>
        <p:spPr>
          <a:xfrm>
            <a:off x="5235387" y="3354020"/>
            <a:ext cx="6548019" cy="4391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7"/>
          <a:stretch>
            <a:fillRect/>
          </a:stretch>
        </p:blipFill>
        <p:spPr>
          <a:xfrm>
            <a:off x="6050894" y="2341339"/>
            <a:ext cx="4905375" cy="3857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18322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Templates		</a:t>
            </a:r>
            <a:endParaRPr lang="en-US" dirty="0"/>
          </a:p>
        </p:txBody>
      </p:sp>
      <p:sp>
        <p:nvSpPr>
          <p:cNvPr id="3" name="Content Placeholder 2"/>
          <p:cNvSpPr>
            <a:spLocks noGrp="1"/>
          </p:cNvSpPr>
          <p:nvPr>
            <p:ph sz="half" idx="2"/>
          </p:nvPr>
        </p:nvSpPr>
        <p:spPr>
          <a:xfrm>
            <a:off x="914400" y="1828800"/>
            <a:ext cx="5357343" cy="3603812"/>
          </a:xfrm>
        </p:spPr>
        <p:txBody>
          <a:bodyPr/>
          <a:lstStyle/>
          <a:p>
            <a:r>
              <a:rPr lang="en-US" sz="2400" dirty="0" smtClean="0"/>
              <a:t>Get your work finished quicker</a:t>
            </a:r>
          </a:p>
          <a:p>
            <a:r>
              <a:rPr lang="en-US" sz="2400" dirty="0" smtClean="0"/>
              <a:t>Learn best practices</a:t>
            </a:r>
          </a:p>
          <a:p>
            <a:r>
              <a:rPr lang="en-US" sz="2400" dirty="0" smtClean="0"/>
              <a:t>Learn use of new technology</a:t>
            </a:r>
          </a:p>
        </p:txBody>
      </p:sp>
      <p:sp>
        <p:nvSpPr>
          <p:cNvPr id="4" name="Text Placeholder 3"/>
          <p:cNvSpPr>
            <a:spLocks noGrp="1"/>
          </p:cNvSpPr>
          <p:nvPr>
            <p:ph type="body" sz="quarter" idx="14"/>
          </p:nvPr>
        </p:nvSpPr>
        <p:spPr/>
        <p:txBody>
          <a:bodyPr/>
          <a:lstStyle/>
          <a:p>
            <a:endParaRPr lang="en-US"/>
          </a:p>
        </p:txBody>
      </p:sp>
      <p:grpSp>
        <p:nvGrpSpPr>
          <p:cNvPr id="7" name="Group 6"/>
          <p:cNvGrpSpPr/>
          <p:nvPr/>
        </p:nvGrpSpPr>
        <p:grpSpPr>
          <a:xfrm>
            <a:off x="876300" y="1051957"/>
            <a:ext cx="10874064" cy="4625788"/>
            <a:chOff x="876300" y="1051957"/>
            <a:chExt cx="10874064" cy="4625788"/>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803" t="19863" r="30329" b="34860"/>
            <a:stretch/>
          </p:blipFill>
          <p:spPr>
            <a:xfrm>
              <a:off x="6099048" y="1051957"/>
              <a:ext cx="5651316" cy="4625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876300" y="4089267"/>
              <a:ext cx="6096000" cy="830997"/>
            </a:xfrm>
            <a:prstGeom prst="rect">
              <a:avLst/>
            </a:prstGeom>
          </p:spPr>
          <p:txBody>
            <a:bodyPr>
              <a:spAutoFit/>
            </a:bodyPr>
            <a:lstStyle/>
            <a:p>
              <a:pPr marL="176213" indent="-176213">
                <a:spcBef>
                  <a:spcPts val="300"/>
                </a:spcBef>
                <a:spcAft>
                  <a:spcPts val="600"/>
                </a:spcAft>
                <a:buClr>
                  <a:srgbClr val="00B9F2">
                    <a:lumMod val="60000"/>
                    <a:lumOff val="40000"/>
                  </a:srgbClr>
                </a:buClr>
                <a:buSzPct val="80000"/>
                <a:buFont typeface="Arial"/>
                <a:buChar char="•"/>
              </a:pPr>
              <a:r>
                <a:rPr lang="en-US" sz="2400" b="1" dirty="0">
                  <a:solidFill>
                    <a:prstClr val="white"/>
                  </a:solidFill>
                  <a:cs typeface="Arial"/>
                </a:rPr>
                <a:t>Become a GIS hero for your organization </a:t>
              </a:r>
            </a:p>
          </p:txBody>
        </p:sp>
      </p:grpSp>
    </p:spTree>
    <p:extLst>
      <p:ext uri="{BB962C8B-B14F-4D97-AF65-F5344CB8AC3E}">
        <p14:creationId xmlns:p14="http://schemas.microsoft.com/office/powerpoint/2010/main" val="3678482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307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dirty="0" smtClean="0"/>
              <a:t>Extra Slides</a:t>
            </a:r>
            <a:endParaRPr lang="en-US" dirty="0"/>
          </a:p>
        </p:txBody>
      </p:sp>
    </p:spTree>
    <p:extLst>
      <p:ext uri="{BB962C8B-B14F-4D97-AF65-F5344CB8AC3E}">
        <p14:creationId xmlns:p14="http://schemas.microsoft.com/office/powerpoint/2010/main" val="2775243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1613057" y="3167989"/>
            <a:ext cx="3379631"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Courtney </a:t>
            </a:r>
            <a:r>
              <a:rPr lang="en-US" sz="2400" dirty="0" err="1">
                <a:solidFill>
                  <a:schemeClr val="bg1"/>
                </a:solidFill>
                <a:latin typeface="DIN Condensed Bold"/>
                <a:cs typeface="DIN Condensed Bold"/>
              </a:rPr>
              <a:t>Claessens</a:t>
            </a:r>
            <a:endParaRPr lang="en-US" sz="2400" dirty="0">
              <a:solidFill>
                <a:schemeClr val="bg1"/>
              </a:solidFill>
              <a:latin typeface="DIN Condensed Bold"/>
              <a:cs typeface="DIN Condensed Bold"/>
            </a:endParaRPr>
          </a:p>
        </p:txBody>
      </p:sp>
      <p:sp>
        <p:nvSpPr>
          <p:cNvPr id="6" name="Title 1"/>
          <p:cNvSpPr txBox="1">
            <a:spLocks/>
          </p:cNvSpPr>
          <p:nvPr/>
        </p:nvSpPr>
        <p:spPr>
          <a:xfrm>
            <a:off x="2190730" y="3570321"/>
            <a:ext cx="4937125"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Product Engineer/Community Development for ArcGIS Open Data </a:t>
            </a:r>
          </a:p>
        </p:txBody>
      </p:sp>
    </p:spTree>
    <p:extLst>
      <p:ext uri="{BB962C8B-B14F-4D97-AF65-F5344CB8AC3E}">
        <p14:creationId xmlns:p14="http://schemas.microsoft.com/office/powerpoint/2010/main" val="2524989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chemeClr val="bg1"/>
                </a:solidFill>
                <a:latin typeface="DIN Alternate Bold"/>
                <a:cs typeface="DIN Alternate Bold"/>
              </a:rPr>
              <a:t>p</a:t>
            </a:r>
            <a:r>
              <a:rPr lang="en-US" dirty="0" smtClean="0">
                <a:solidFill>
                  <a:schemeClr val="bg1"/>
                </a:solidFill>
                <a:latin typeface="DIN Alternate Bold"/>
                <a:cs typeface="DIN Alternate Bold"/>
              </a:rPr>
              <a:t>roduct development</a:t>
            </a:r>
          </a:p>
          <a:p>
            <a:pPr marL="0" indent="0">
              <a:buNone/>
            </a:pPr>
            <a:r>
              <a:rPr lang="en-US">
                <a:solidFill>
                  <a:schemeClr val="bg1"/>
                </a:solidFill>
                <a:latin typeface="DIN Alternate Bold"/>
                <a:cs typeface="DIN Alternate Bold"/>
              </a:rPr>
              <a:t> </a:t>
            </a:r>
            <a:r>
              <a:rPr lang="en-US" smtClean="0">
                <a:solidFill>
                  <a:schemeClr val="bg1"/>
                </a:solidFill>
                <a:latin typeface="DIN Alternate Bold"/>
                <a:cs typeface="DIN Alternate Bold"/>
              </a:rPr>
              <a:t>- </a:t>
            </a:r>
            <a:r>
              <a:rPr lang="en-US" dirty="0" smtClean="0">
                <a:solidFill>
                  <a:schemeClr val="bg1"/>
                </a:solidFill>
                <a:latin typeface="DIN Alternate Bold"/>
                <a:cs typeface="DIN Alternate Bold"/>
              </a:rPr>
              <a:t>customer needs</a:t>
            </a:r>
          </a:p>
          <a:p>
            <a:pPr marL="0" indent="0">
              <a:buNone/>
            </a:pPr>
            <a:r>
              <a:rPr lang="en-US" dirty="0">
                <a:solidFill>
                  <a:schemeClr val="bg1"/>
                </a:solidFill>
                <a:latin typeface="DIN Alternate Bold"/>
                <a:cs typeface="DIN Alternate Bold"/>
              </a:rPr>
              <a:t> </a:t>
            </a:r>
            <a:r>
              <a:rPr lang="en-US" dirty="0" smtClean="0">
                <a:solidFill>
                  <a:schemeClr val="bg1"/>
                </a:solidFill>
                <a:latin typeface="DIN Alternate Bold"/>
                <a:cs typeface="DIN Alternate Bold"/>
              </a:rPr>
              <a:t>- platform needs </a:t>
            </a:r>
          </a:p>
          <a:p>
            <a:pPr marL="0" indent="0">
              <a:buNone/>
            </a:pPr>
            <a:r>
              <a:rPr lang="en-US" dirty="0" smtClean="0">
                <a:solidFill>
                  <a:schemeClr val="bg1"/>
                </a:solidFill>
                <a:latin typeface="DIN Alternate Bold"/>
                <a:cs typeface="DIN Alternate Bold"/>
              </a:rPr>
              <a:t> - competitive needs </a:t>
            </a:r>
          </a:p>
          <a:p>
            <a:pPr marL="0" indent="0">
              <a:buNone/>
            </a:pPr>
            <a:r>
              <a:rPr lang="en-US" dirty="0">
                <a:solidFill>
                  <a:schemeClr val="bg1"/>
                </a:solidFill>
                <a:latin typeface="DIN Alternate Bold"/>
                <a:cs typeface="DIN Alternate Bold"/>
              </a:rPr>
              <a:t> </a:t>
            </a:r>
            <a:r>
              <a:rPr lang="en-US" dirty="0" smtClean="0">
                <a:solidFill>
                  <a:schemeClr val="bg1"/>
                </a:solidFill>
                <a:latin typeface="DIN Alternate Bold"/>
                <a:cs typeface="DIN Alternate Bold"/>
              </a:rPr>
              <a:t>- engineer capabilities </a:t>
            </a:r>
            <a:endParaRPr lang="en-US" dirty="0">
              <a:solidFill>
                <a:schemeClr val="bg1"/>
              </a:solidFill>
              <a:latin typeface="DIN Alternate Bold"/>
              <a:cs typeface="DIN Alternate Bold"/>
            </a:endParaRPr>
          </a:p>
        </p:txBody>
      </p:sp>
    </p:spTree>
    <p:extLst>
      <p:ext uri="{BB962C8B-B14F-4D97-AF65-F5344CB8AC3E}">
        <p14:creationId xmlns:p14="http://schemas.microsoft.com/office/powerpoint/2010/main" val="104154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Tree>
    <p:extLst>
      <p:ext uri="{BB962C8B-B14F-4D97-AF65-F5344CB8AC3E}">
        <p14:creationId xmlns:p14="http://schemas.microsoft.com/office/powerpoint/2010/main" val="165964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solidFill>
                  <a:srgbClr val="FFFFFF"/>
                </a:solidFill>
                <a:latin typeface="DIN Alternate Bold"/>
                <a:cs typeface="DIN Alternate Bold"/>
              </a:rPr>
              <a:t>agile team</a:t>
            </a:r>
          </a:p>
          <a:p>
            <a:pPr marL="0" indent="0">
              <a:buNone/>
            </a:pPr>
            <a:endParaRPr lang="en-US" dirty="0">
              <a:solidFill>
                <a:srgbClr val="FFFFFF"/>
              </a:solidFill>
              <a:latin typeface="DIN Alternate Bold"/>
              <a:cs typeface="DIN Alternate Bold"/>
            </a:endParaRPr>
          </a:p>
          <a:p>
            <a:pPr marL="0" indent="0">
              <a:buNone/>
            </a:pPr>
            <a:r>
              <a:rPr lang="en-US" dirty="0">
                <a:solidFill>
                  <a:srgbClr val="FFFFFF"/>
                </a:solidFill>
                <a:latin typeface="DIN Alternate Bold"/>
                <a:cs typeface="DIN Alternate Bold"/>
              </a:rPr>
              <a:t>e</a:t>
            </a:r>
            <a:r>
              <a:rPr lang="en-US" dirty="0" smtClean="0">
                <a:solidFill>
                  <a:srgbClr val="FFFFFF"/>
                </a:solidFill>
                <a:latin typeface="DIN Alternate Bold"/>
                <a:cs typeface="DIN Alternate Bold"/>
              </a:rPr>
              <a:t>pics</a:t>
            </a:r>
          </a:p>
          <a:p>
            <a:pPr marL="0" indent="0">
              <a:buNone/>
            </a:pPr>
            <a:r>
              <a:rPr lang="en-US" dirty="0">
                <a:solidFill>
                  <a:srgbClr val="FFFFFF"/>
                </a:solidFill>
                <a:latin typeface="DIN Alternate Bold"/>
                <a:cs typeface="DIN Alternate Bold"/>
              </a:rPr>
              <a:t>s</a:t>
            </a:r>
            <a:r>
              <a:rPr lang="en-US" dirty="0" smtClean="0">
                <a:solidFill>
                  <a:srgbClr val="FFFFFF"/>
                </a:solidFill>
                <a:latin typeface="DIN Alternate Bold"/>
                <a:cs typeface="DIN Alternate Bold"/>
              </a:rPr>
              <a:t>tories</a:t>
            </a:r>
          </a:p>
          <a:p>
            <a:pPr marL="0" indent="0">
              <a:buNone/>
            </a:pPr>
            <a:r>
              <a:rPr lang="en-US" dirty="0" smtClean="0">
                <a:solidFill>
                  <a:srgbClr val="FFFFFF"/>
                </a:solidFill>
                <a:latin typeface="DIN Alternate Bold"/>
                <a:cs typeface="DIN Alternate Bold"/>
              </a:rPr>
              <a:t>tasks</a:t>
            </a:r>
          </a:p>
          <a:p>
            <a:pPr marL="0" indent="0">
              <a:buNone/>
            </a:pPr>
            <a:r>
              <a:rPr lang="en-US" dirty="0" smtClean="0">
                <a:solidFill>
                  <a:srgbClr val="FFFFFF"/>
                </a:solidFill>
                <a:latin typeface="DIN Alternate Bold"/>
                <a:cs typeface="DIN Alternate Bold"/>
              </a:rPr>
              <a:t>testing</a:t>
            </a:r>
          </a:p>
        </p:txBody>
      </p:sp>
    </p:spTree>
    <p:extLst>
      <p:ext uri="{BB962C8B-B14F-4D97-AF65-F5344CB8AC3E}">
        <p14:creationId xmlns:p14="http://schemas.microsoft.com/office/powerpoint/2010/main" val="3010230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858224602"/>
              </p:ext>
            </p:extLst>
          </p:nvPr>
        </p:nvGraphicFramePr>
        <p:xfrm>
          <a:off x="1894279" y="820145"/>
          <a:ext cx="7853160" cy="5235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2909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rgbClr val="FFFFFF"/>
                </a:solidFill>
                <a:latin typeface="DIN Alternate Bold"/>
                <a:cs typeface="DIN Alternate Bold"/>
              </a:rPr>
              <a:t>d</a:t>
            </a:r>
            <a:r>
              <a:rPr lang="en-US" dirty="0" smtClean="0">
                <a:solidFill>
                  <a:srgbClr val="FFFFFF"/>
                </a:solidFill>
                <a:latin typeface="DIN Alternate Bold"/>
                <a:cs typeface="DIN Alternate Bold"/>
              </a:rPr>
              <a:t>id we do it right?</a:t>
            </a:r>
          </a:p>
          <a:p>
            <a:pPr marL="0" indent="0">
              <a:buNone/>
            </a:pPr>
            <a:endParaRPr lang="en-US" dirty="0">
              <a:solidFill>
                <a:srgbClr val="FFFFFF"/>
              </a:solidFill>
              <a:latin typeface="DIN Alternate Bold"/>
              <a:cs typeface="DIN Alternate Bold"/>
            </a:endParaRPr>
          </a:p>
          <a:p>
            <a:pPr marL="0" indent="0">
              <a:buNone/>
            </a:pPr>
            <a:r>
              <a:rPr lang="en-US" dirty="0">
                <a:solidFill>
                  <a:srgbClr val="FFFFFF"/>
                </a:solidFill>
                <a:latin typeface="DIN Alternate Bold"/>
                <a:cs typeface="DIN Alternate Bold"/>
              </a:rPr>
              <a:t>v</a:t>
            </a:r>
            <a:r>
              <a:rPr lang="en-US" dirty="0" smtClean="0">
                <a:solidFill>
                  <a:srgbClr val="FFFFFF"/>
                </a:solidFill>
                <a:latin typeface="DIN Alternate Bold"/>
                <a:cs typeface="DIN Alternate Bold"/>
              </a:rPr>
              <a:t>erification</a:t>
            </a:r>
          </a:p>
          <a:p>
            <a:pPr marL="0" indent="0">
              <a:buNone/>
            </a:pPr>
            <a:r>
              <a:rPr lang="en-US" dirty="0">
                <a:solidFill>
                  <a:srgbClr val="FFFFFF"/>
                </a:solidFill>
                <a:latin typeface="DIN Alternate Bold"/>
                <a:cs typeface="DIN Alternate Bold"/>
              </a:rPr>
              <a:t>v</a:t>
            </a:r>
            <a:r>
              <a:rPr lang="en-US" dirty="0" smtClean="0">
                <a:solidFill>
                  <a:srgbClr val="FFFFFF"/>
                </a:solidFill>
                <a:latin typeface="DIN Alternate Bold"/>
                <a:cs typeface="DIN Alternate Bold"/>
              </a:rPr>
              <a:t>alidation</a:t>
            </a:r>
          </a:p>
          <a:p>
            <a:pPr marL="0" indent="0">
              <a:buNone/>
            </a:pPr>
            <a:endParaRPr lang="en-US" dirty="0">
              <a:solidFill>
                <a:srgbClr val="FFFFFF"/>
              </a:solidFill>
              <a:latin typeface="DIN Alternate Bold"/>
              <a:cs typeface="DIN Alternate Bold"/>
            </a:endParaRPr>
          </a:p>
          <a:p>
            <a:pPr marL="0" indent="0">
              <a:buNone/>
            </a:pPr>
            <a:r>
              <a:rPr lang="en-US" dirty="0">
                <a:solidFill>
                  <a:srgbClr val="FFFFFF"/>
                </a:solidFill>
                <a:latin typeface="DIN Alternate Bold"/>
                <a:cs typeface="DIN Alternate Bold"/>
              </a:rPr>
              <a:t>l</a:t>
            </a:r>
            <a:r>
              <a:rPr lang="en-US" dirty="0" smtClean="0">
                <a:solidFill>
                  <a:srgbClr val="FFFFFF"/>
                </a:solidFill>
                <a:latin typeface="DIN Alternate Bold"/>
                <a:cs typeface="DIN Alternate Bold"/>
              </a:rPr>
              <a:t>et them know!</a:t>
            </a:r>
            <a:endParaRPr lang="en-US" dirty="0">
              <a:solidFill>
                <a:srgbClr val="FFFFFF"/>
              </a:solidFill>
              <a:latin typeface="DIN Alternate Bold"/>
              <a:cs typeface="DIN Alternate Bold"/>
            </a:endParaRPr>
          </a:p>
        </p:txBody>
      </p:sp>
    </p:spTree>
    <p:extLst>
      <p:ext uri="{BB962C8B-B14F-4D97-AF65-F5344CB8AC3E}">
        <p14:creationId xmlns:p14="http://schemas.microsoft.com/office/powerpoint/2010/main" val="180249449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solidFill>
                  <a:srgbClr val="FFFFFF"/>
                </a:solidFill>
                <a:latin typeface="DIN Alternate Bold"/>
                <a:cs typeface="DIN Alternate Bold"/>
              </a:rPr>
              <a:t>c</a:t>
            </a:r>
            <a:r>
              <a:rPr lang="en-US" dirty="0" smtClean="0">
                <a:solidFill>
                  <a:srgbClr val="FFFFFF"/>
                </a:solidFill>
                <a:latin typeface="DIN Alternate Bold"/>
                <a:cs typeface="DIN Alternate Bold"/>
              </a:rPr>
              <a:t>ommunity!</a:t>
            </a:r>
          </a:p>
          <a:p>
            <a:pPr marL="0" indent="0">
              <a:buNone/>
            </a:pPr>
            <a:endParaRPr lang="en-US" dirty="0">
              <a:solidFill>
                <a:srgbClr val="FFFFFF"/>
              </a:solidFill>
              <a:latin typeface="DIN Alternate Bold"/>
              <a:cs typeface="DIN Alternate Bold"/>
            </a:endParaRPr>
          </a:p>
          <a:p>
            <a:pPr marL="0" indent="0">
              <a:buNone/>
            </a:pPr>
            <a:r>
              <a:rPr lang="en-US" dirty="0" err="1">
                <a:solidFill>
                  <a:srgbClr val="FFFFFF"/>
                </a:solidFill>
                <a:latin typeface="DIN Alternate Bold"/>
                <a:cs typeface="DIN Alternate Bold"/>
              </a:rPr>
              <a:t>g</a:t>
            </a:r>
            <a:r>
              <a:rPr lang="en-US" dirty="0" err="1" smtClean="0">
                <a:solidFill>
                  <a:srgbClr val="FFFFFF"/>
                </a:solidFill>
                <a:latin typeface="DIN Alternate Bold"/>
                <a:cs typeface="DIN Alternate Bold"/>
              </a:rPr>
              <a:t>eodc</a:t>
            </a:r>
            <a:endParaRPr lang="en-US" dirty="0" smtClean="0">
              <a:solidFill>
                <a:srgbClr val="FFFFFF"/>
              </a:solidFill>
              <a:latin typeface="DIN Alternate Bold"/>
              <a:cs typeface="DIN Alternate Bold"/>
            </a:endParaRPr>
          </a:p>
          <a:p>
            <a:pPr marL="0" indent="0">
              <a:buNone/>
            </a:pPr>
            <a:r>
              <a:rPr lang="en-US" dirty="0" err="1" smtClean="0">
                <a:solidFill>
                  <a:srgbClr val="FFFFFF"/>
                </a:solidFill>
                <a:latin typeface="DIN Alternate Bold"/>
                <a:cs typeface="DIN Alternate Bold"/>
              </a:rPr>
              <a:t>maptime</a:t>
            </a:r>
            <a:endParaRPr lang="en-US" dirty="0" smtClean="0">
              <a:solidFill>
                <a:srgbClr val="FFFFFF"/>
              </a:solidFill>
              <a:latin typeface="DIN Alternate Bold"/>
              <a:cs typeface="DIN Alternate Bold"/>
            </a:endParaRPr>
          </a:p>
          <a:p>
            <a:pPr marL="0" indent="0">
              <a:buNone/>
            </a:pPr>
            <a:r>
              <a:rPr lang="en-US" dirty="0" smtClean="0">
                <a:solidFill>
                  <a:srgbClr val="FFFFFF"/>
                </a:solidFill>
                <a:latin typeface="DIN Alternate Bold"/>
                <a:cs typeface="DIN Alternate Bold"/>
              </a:rPr>
              <a:t>1776</a:t>
            </a:r>
          </a:p>
          <a:p>
            <a:pPr marL="0" indent="0">
              <a:buNone/>
            </a:pPr>
            <a:r>
              <a:rPr lang="en-US" dirty="0" err="1">
                <a:solidFill>
                  <a:srgbClr val="FFFFFF"/>
                </a:solidFill>
                <a:latin typeface="DIN Alternate Bold"/>
                <a:cs typeface="DIN Alternate Bold"/>
              </a:rPr>
              <a:t>o</a:t>
            </a:r>
            <a:r>
              <a:rPr lang="en-US" dirty="0" err="1" smtClean="0">
                <a:solidFill>
                  <a:srgbClr val="FFFFFF"/>
                </a:solidFill>
                <a:latin typeface="DIN Alternate Bold"/>
                <a:cs typeface="DIN Alternate Bold"/>
              </a:rPr>
              <a:t>pengov</a:t>
            </a:r>
            <a:r>
              <a:rPr lang="en-US" dirty="0" smtClean="0">
                <a:solidFill>
                  <a:srgbClr val="FFFFFF"/>
                </a:solidFill>
                <a:latin typeface="DIN Alternate Bold"/>
                <a:cs typeface="DIN Alternate Bold"/>
              </a:rPr>
              <a:t> hub</a:t>
            </a:r>
          </a:p>
          <a:p>
            <a:pPr marL="0" indent="0">
              <a:buNone/>
            </a:pPr>
            <a:r>
              <a:rPr lang="en-US" dirty="0">
                <a:solidFill>
                  <a:srgbClr val="FFFFFF"/>
                </a:solidFill>
                <a:latin typeface="DIN Alternate Bold"/>
                <a:cs typeface="DIN Alternate Bold"/>
              </a:rPr>
              <a:t>y</a:t>
            </a:r>
            <a:r>
              <a:rPr lang="en-US" dirty="0" smtClean="0">
                <a:solidFill>
                  <a:srgbClr val="FFFFFF"/>
                </a:solidFill>
                <a:latin typeface="DIN Alternate Bold"/>
                <a:cs typeface="DIN Alternate Bold"/>
              </a:rPr>
              <a:t>oung professionals group</a:t>
            </a:r>
          </a:p>
          <a:p>
            <a:pPr marL="0" indent="0">
              <a:buNone/>
            </a:pPr>
            <a:endParaRPr lang="en-US" dirty="0" smtClean="0">
              <a:solidFill>
                <a:srgbClr val="FFFFFF"/>
              </a:solidFill>
              <a:latin typeface="DIN Alternate Bold"/>
              <a:cs typeface="DIN Alternate Bold"/>
            </a:endParaRPr>
          </a:p>
          <a:p>
            <a:pPr marL="0" indent="0">
              <a:buNone/>
            </a:pPr>
            <a:endParaRPr lang="en-US" dirty="0">
              <a:solidFill>
                <a:srgbClr val="FFFFFF"/>
              </a:solidFill>
              <a:latin typeface="DIN Alternate Bold"/>
              <a:cs typeface="DIN Alternate Bold"/>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10000" b="90000" l="1500" r="98214"/>
                    </a14:imgEffect>
                  </a14:imgLayer>
                </a14:imgProps>
              </a:ext>
            </a:extLst>
          </a:blip>
          <a:stretch>
            <a:fillRect/>
          </a:stretch>
        </p:blipFill>
        <p:spPr>
          <a:xfrm>
            <a:off x="6840066" y="1727200"/>
            <a:ext cx="5047523" cy="1442149"/>
          </a:xfrm>
          <a:prstGeom prst="rect">
            <a:avLst/>
          </a:prstGeom>
        </p:spPr>
      </p:pic>
      <p:pic>
        <p:nvPicPr>
          <p:cNvPr id="6" name="Picture 5"/>
          <p:cNvPicPr>
            <a:picLocks noChangeAspect="1"/>
          </p:cNvPicPr>
          <p:nvPr/>
        </p:nvPicPr>
        <p:blipFill>
          <a:blip r:embed="rId4"/>
          <a:stretch>
            <a:fillRect/>
          </a:stretch>
        </p:blipFill>
        <p:spPr>
          <a:xfrm>
            <a:off x="9364314" y="3169349"/>
            <a:ext cx="2218086" cy="1302115"/>
          </a:xfrm>
          <a:prstGeom prst="rect">
            <a:avLst/>
          </a:prstGeom>
        </p:spPr>
      </p:pic>
      <p:pic>
        <p:nvPicPr>
          <p:cNvPr id="7" name="Picture 6"/>
          <p:cNvPicPr>
            <a:picLocks noChangeAspect="1"/>
          </p:cNvPicPr>
          <p:nvPr/>
        </p:nvPicPr>
        <p:blipFill>
          <a:blip r:embed="rId5"/>
          <a:stretch>
            <a:fillRect/>
          </a:stretch>
        </p:blipFill>
        <p:spPr>
          <a:xfrm>
            <a:off x="6198250" y="3158060"/>
            <a:ext cx="3396396" cy="2386535"/>
          </a:xfrm>
          <a:prstGeom prst="rect">
            <a:avLst/>
          </a:prstGeom>
        </p:spPr>
      </p:pic>
      <p:pic>
        <p:nvPicPr>
          <p:cNvPr id="8" name="Picture 7"/>
          <p:cNvPicPr>
            <a:picLocks noChangeAspect="1"/>
          </p:cNvPicPr>
          <p:nvPr/>
        </p:nvPicPr>
        <p:blipFill>
          <a:blip r:embed="rId6"/>
          <a:stretch>
            <a:fillRect/>
          </a:stretch>
        </p:blipFill>
        <p:spPr>
          <a:xfrm>
            <a:off x="4227340" y="2101573"/>
            <a:ext cx="2182073" cy="2112974"/>
          </a:xfrm>
          <a:prstGeom prst="rect">
            <a:avLst/>
          </a:prstGeom>
        </p:spPr>
      </p:pic>
    </p:spTree>
    <p:extLst>
      <p:ext uri="{BB962C8B-B14F-4D97-AF65-F5344CB8AC3E}">
        <p14:creationId xmlns:p14="http://schemas.microsoft.com/office/powerpoint/2010/main" val="181492398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1613057" y="3167989"/>
            <a:ext cx="3189132"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John </a:t>
            </a:r>
            <a:r>
              <a:rPr lang="en-US" sz="2400" dirty="0" err="1">
                <a:solidFill>
                  <a:schemeClr val="bg1"/>
                </a:solidFill>
                <a:latin typeface="DIN Condensed Bold"/>
                <a:cs typeface="DIN Condensed Bold"/>
              </a:rPr>
              <a:t>Dombzalski</a:t>
            </a:r>
            <a:endParaRPr lang="en-US" sz="2400" dirty="0">
              <a:solidFill>
                <a:schemeClr val="bg1"/>
              </a:solidFill>
              <a:latin typeface="DIN Condensed Bold"/>
              <a:cs typeface="DIN Condensed Bold"/>
            </a:endParaRPr>
          </a:p>
        </p:txBody>
      </p:sp>
      <p:sp>
        <p:nvSpPr>
          <p:cNvPr id="6" name="Title 1"/>
          <p:cNvSpPr txBox="1">
            <a:spLocks/>
          </p:cNvSpPr>
          <p:nvPr/>
        </p:nvSpPr>
        <p:spPr>
          <a:xfrm>
            <a:off x="2190730" y="3570321"/>
            <a:ext cx="3611584"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Account Manager for the Federal Government</a:t>
            </a:r>
          </a:p>
        </p:txBody>
      </p:sp>
    </p:spTree>
    <p:extLst>
      <p:ext uri="{BB962C8B-B14F-4D97-AF65-F5344CB8AC3E}">
        <p14:creationId xmlns:p14="http://schemas.microsoft.com/office/powerpoint/2010/main" val="20519067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1613057" y="3167989"/>
            <a:ext cx="3189132"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Sarah </a:t>
            </a:r>
            <a:r>
              <a:rPr lang="en-US" sz="2400" dirty="0" err="1">
                <a:solidFill>
                  <a:schemeClr val="bg1"/>
                </a:solidFill>
                <a:latin typeface="DIN Condensed Bold"/>
                <a:cs typeface="DIN Condensed Bold"/>
              </a:rPr>
              <a:t>Schwoppe</a:t>
            </a:r>
            <a:endParaRPr lang="en-US" sz="2400" dirty="0">
              <a:solidFill>
                <a:schemeClr val="bg1"/>
              </a:solidFill>
              <a:latin typeface="DIN Condensed Bold"/>
              <a:cs typeface="DIN Condensed Bold"/>
            </a:endParaRPr>
          </a:p>
        </p:txBody>
      </p:sp>
      <p:sp>
        <p:nvSpPr>
          <p:cNvPr id="6" name="Title 1"/>
          <p:cNvSpPr txBox="1">
            <a:spLocks/>
          </p:cNvSpPr>
          <p:nvPr/>
        </p:nvSpPr>
        <p:spPr>
          <a:xfrm>
            <a:off x="2190730" y="3570321"/>
            <a:ext cx="29607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Solutions Engineer, DC Tech Support</a:t>
            </a:r>
          </a:p>
        </p:txBody>
      </p:sp>
    </p:spTree>
    <p:extLst>
      <p:ext uri="{BB962C8B-B14F-4D97-AF65-F5344CB8AC3E}">
        <p14:creationId xmlns:p14="http://schemas.microsoft.com/office/powerpoint/2010/main" val="239666182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atglobe.gif"/>
          <p:cNvPicPr>
            <a:picLocks noGrp="1" noChangeAspect="1"/>
          </p:cNvPicPr>
          <p:nvPr>
            <p:ph idx="1"/>
          </p:nvPr>
        </p:nvPicPr>
        <p:blipFill>
          <a:blip r:embed="rId2">
            <a:extLst>
              <a:ext uri="{28A0092B-C50C-407E-A947-70E740481C1C}">
                <a14:useLocalDpi xmlns:a14="http://schemas.microsoft.com/office/drawing/2010/main" val="0"/>
              </a:ext>
            </a:extLst>
          </a:blip>
          <a:srcRect t="13290" b="13290"/>
          <a:stretch>
            <a:fillRect/>
          </a:stretch>
        </p:blipFill>
        <p:spPr>
          <a:xfrm>
            <a:off x="3932657" y="2839460"/>
            <a:ext cx="4329174" cy="1785659"/>
          </a:xfrm>
        </p:spPr>
      </p:pic>
      <p:sp>
        <p:nvSpPr>
          <p:cNvPr id="5" name="TextBox 4"/>
          <p:cNvSpPr txBox="1"/>
          <p:nvPr/>
        </p:nvSpPr>
        <p:spPr>
          <a:xfrm>
            <a:off x="5462873" y="2080732"/>
            <a:ext cx="1377300" cy="646331"/>
          </a:xfrm>
          <a:prstGeom prst="rect">
            <a:avLst/>
          </a:prstGeom>
          <a:noFill/>
        </p:spPr>
        <p:txBody>
          <a:bodyPr wrap="none" rtlCol="0">
            <a:spAutoFit/>
          </a:bodyPr>
          <a:lstStyle/>
          <a:p>
            <a:r>
              <a:rPr lang="en-US" sz="3600" dirty="0">
                <a:solidFill>
                  <a:srgbClr val="FFFFFF"/>
                </a:solidFill>
                <a:latin typeface="DIN Condensed Bold"/>
                <a:cs typeface="DIN Condensed Bold"/>
              </a:rPr>
              <a:t>l</a:t>
            </a:r>
            <a:r>
              <a:rPr lang="en-US" sz="3600" dirty="0" smtClean="0">
                <a:solidFill>
                  <a:srgbClr val="FFFFFF"/>
                </a:solidFill>
                <a:latin typeface="DIN Condensed Bold"/>
                <a:cs typeface="DIN Condensed Bold"/>
              </a:rPr>
              <a:t>et’s talk</a:t>
            </a:r>
            <a:endParaRPr lang="en-US" sz="3600" dirty="0">
              <a:solidFill>
                <a:srgbClr val="FFFFFF"/>
              </a:solidFill>
              <a:latin typeface="DIN Condensed Bold"/>
              <a:cs typeface="DIN Condensed Bold"/>
            </a:endParaRPr>
          </a:p>
        </p:txBody>
      </p:sp>
    </p:spTree>
    <p:extLst>
      <p:ext uri="{BB962C8B-B14F-4D97-AF65-F5344CB8AC3E}">
        <p14:creationId xmlns:p14="http://schemas.microsoft.com/office/powerpoint/2010/main" val="2053803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84594" y="3546507"/>
            <a:ext cx="1141219"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enterprise</a:t>
            </a:r>
          </a:p>
        </p:txBody>
      </p:sp>
    </p:spTree>
    <p:extLst>
      <p:ext uri="{BB962C8B-B14F-4D97-AF65-F5344CB8AC3E}">
        <p14:creationId xmlns:p14="http://schemas.microsoft.com/office/powerpoint/2010/main" val="416600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27251" y="3546507"/>
            <a:ext cx="1198562"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strike="sngStrike" dirty="0">
                <a:solidFill>
                  <a:schemeClr val="bg1"/>
                </a:solidFill>
                <a:latin typeface="DIN Condensed Bold"/>
                <a:cs typeface="DIN Condensed Bold"/>
              </a:rPr>
              <a:t>corporate</a:t>
            </a:r>
          </a:p>
        </p:txBody>
      </p:sp>
    </p:spTree>
    <p:extLst>
      <p:ext uri="{BB962C8B-B14F-4D97-AF65-F5344CB8AC3E}">
        <p14:creationId xmlns:p14="http://schemas.microsoft.com/office/powerpoint/2010/main" val="1412060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27251" y="3546507"/>
            <a:ext cx="1770062"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strike="sngStrike" dirty="0">
                <a:solidFill>
                  <a:schemeClr val="bg1"/>
                </a:solidFill>
                <a:latin typeface="DIN Condensed Bold"/>
                <a:cs typeface="DIN Condensed Bold"/>
              </a:rPr>
              <a:t>non-open source</a:t>
            </a:r>
          </a:p>
        </p:txBody>
      </p:sp>
    </p:spTree>
    <p:extLst>
      <p:ext uri="{BB962C8B-B14F-4D97-AF65-F5344CB8AC3E}">
        <p14:creationId xmlns:p14="http://schemas.microsoft.com/office/powerpoint/2010/main" val="333277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27250" y="3570321"/>
            <a:ext cx="1452563"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global leader</a:t>
            </a:r>
          </a:p>
        </p:txBody>
      </p:sp>
    </p:spTree>
    <p:extLst>
      <p:ext uri="{BB962C8B-B14F-4D97-AF65-F5344CB8AC3E}">
        <p14:creationId xmlns:p14="http://schemas.microsoft.com/office/powerpoint/2010/main" val="283491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5740"/>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2371243" y="3729081"/>
            <a:ext cx="232294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2248096" y="3183865"/>
            <a:ext cx="3339908"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DIN Condensed Bold"/>
                <a:cs typeface="DIN Condensed Bold"/>
              </a:rPr>
              <a:t>don’t be intimidated by the giant.</a:t>
            </a:r>
          </a:p>
        </p:txBody>
      </p:sp>
      <p:sp>
        <p:nvSpPr>
          <p:cNvPr id="6" name="Title 1"/>
          <p:cNvSpPr txBox="1">
            <a:spLocks/>
          </p:cNvSpPr>
          <p:nvPr/>
        </p:nvSpPr>
        <p:spPr>
          <a:xfrm>
            <a:off x="2151063" y="3570321"/>
            <a:ext cx="1698626" cy="6365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chemeClr val="bg1"/>
                </a:solidFill>
                <a:latin typeface="DIN Condensed Bold"/>
                <a:cs typeface="DIN Condensed Bold"/>
              </a:rPr>
              <a:t>product engineer</a:t>
            </a:r>
          </a:p>
        </p:txBody>
      </p:sp>
    </p:spTree>
    <p:extLst>
      <p:ext uri="{BB962C8B-B14F-4D97-AF65-F5344CB8AC3E}">
        <p14:creationId xmlns:p14="http://schemas.microsoft.com/office/powerpoint/2010/main" val="1231542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sri_Corporate_Template">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5950563F-FFC8-4F94-81B6-86777600235A}">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158</TotalTime>
  <Words>1504</Words>
  <Application>Microsoft Macintosh PowerPoint</Application>
  <PresentationFormat>Custom</PresentationFormat>
  <Paragraphs>194</Paragraphs>
  <Slides>46</Slides>
  <Notes>16</Notes>
  <HiddenSlides>0</HiddenSlides>
  <MMClips>0</MMClip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Office Theme</vt:lpstr>
      <vt:lpstr>Esri_Corporate_Template</vt:lpstr>
      <vt:lpstr>how old would you be if you didn’t know how old you were?</vt:lpstr>
      <vt:lpstr>PowerPoint Presentation</vt:lpstr>
      <vt:lpstr>this is mean to be informal so drum up some good questions about speakers, esri, or GIS as a whole and we’ll address them afterwards.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 your work by using ArcGIS Solution Templates</vt:lpstr>
      <vt:lpstr>Say your boss calls you into his office….</vt:lpstr>
      <vt:lpstr>PowerPoint Presentation</vt:lpstr>
      <vt:lpstr>PowerPoint Presentation</vt:lpstr>
      <vt:lpstr>So you go to your desk…</vt:lpstr>
      <vt:lpstr>PowerPoint Presentation</vt:lpstr>
      <vt:lpstr>PowerPoint Presentation</vt:lpstr>
      <vt:lpstr>PowerPoint Presentation</vt:lpstr>
      <vt:lpstr>Templates</vt:lpstr>
      <vt:lpstr>PowerPoint Presentation</vt:lpstr>
      <vt:lpstr>PowerPoint Presentation</vt:lpstr>
      <vt:lpstr>What is a “Solution Engineer?”</vt:lpstr>
      <vt:lpstr>PowerPoint Presentation</vt:lpstr>
      <vt:lpstr>ArcGIS Solutions Pages – solutions.arcgis.com</vt:lpstr>
      <vt:lpstr>Solution Pages/GitHub – Outlet to Share </vt:lpstr>
      <vt:lpstr>Benefits of Templates  </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esri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Esri’s Young Professionals</dc:title>
  <dc:creator>Jon Bowen</dc:creator>
  <cp:lastModifiedBy>Courtney Claessens</cp:lastModifiedBy>
  <cp:revision>16</cp:revision>
  <dcterms:created xsi:type="dcterms:W3CDTF">2015-02-02T14:45:59Z</dcterms:created>
  <dcterms:modified xsi:type="dcterms:W3CDTF">2015-02-06T17:13:31Z</dcterms:modified>
</cp:coreProperties>
</file>